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9.xml" ContentType="application/vnd.openxmlformats-officedocument.presentationml.notesSl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charts/chart5.xml" ContentType="application/vnd.openxmlformats-officedocument.drawingml.chart+xml"/>
  <Override PartName="/ppt/notesSlides/notesSlide13.xml" ContentType="application/vnd.openxmlformats-officedocument.presentationml.notesSlide+xml"/>
  <Override PartName="/ppt/charts/chart6.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7.xml" ContentType="application/vnd.openxmlformats-officedocument.drawingml.char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6"/>
  </p:notesMasterIdLst>
  <p:handoutMasterIdLst>
    <p:handoutMasterId r:id="rId37"/>
  </p:handoutMasterIdLst>
  <p:sldIdLst>
    <p:sldId id="256" r:id="rId2"/>
    <p:sldId id="257" r:id="rId3"/>
    <p:sldId id="258" r:id="rId4"/>
    <p:sldId id="260" r:id="rId5"/>
    <p:sldId id="262" r:id="rId6"/>
    <p:sldId id="261" r:id="rId7"/>
    <p:sldId id="301" r:id="rId8"/>
    <p:sldId id="264" r:id="rId9"/>
    <p:sldId id="283" r:id="rId10"/>
    <p:sldId id="286" r:id="rId11"/>
    <p:sldId id="288" r:id="rId12"/>
    <p:sldId id="302" r:id="rId13"/>
    <p:sldId id="303" r:id="rId14"/>
    <p:sldId id="304" r:id="rId15"/>
    <p:sldId id="259" r:id="rId16"/>
    <p:sldId id="265" r:id="rId17"/>
    <p:sldId id="277" r:id="rId18"/>
    <p:sldId id="278" r:id="rId19"/>
    <p:sldId id="294" r:id="rId20"/>
    <p:sldId id="296" r:id="rId21"/>
    <p:sldId id="272" r:id="rId22"/>
    <p:sldId id="282" r:id="rId23"/>
    <p:sldId id="269" r:id="rId24"/>
    <p:sldId id="290" r:id="rId25"/>
    <p:sldId id="279" r:id="rId26"/>
    <p:sldId id="291" r:id="rId27"/>
    <p:sldId id="268" r:id="rId28"/>
    <p:sldId id="267" r:id="rId29"/>
    <p:sldId id="292" r:id="rId30"/>
    <p:sldId id="300" r:id="rId31"/>
    <p:sldId id="297" r:id="rId32"/>
    <p:sldId id="298" r:id="rId33"/>
    <p:sldId id="299" r:id="rId34"/>
    <p:sldId id="293" r:id="rId35"/>
  </p:sldIdLst>
  <p:sldSz cx="9144000" cy="6858000" type="screen4x3"/>
  <p:notesSz cx="6858000" cy="9144000"/>
  <p:defaultTextStyle>
    <a:defPPr>
      <a:defRPr lang="en-US"/>
    </a:defPPr>
    <a:lvl1pPr algn="l" rtl="0" eaLnBrk="0" fontAlgn="base" hangingPunct="0">
      <a:spcBef>
        <a:spcPct val="0"/>
      </a:spcBef>
      <a:spcAft>
        <a:spcPct val="0"/>
      </a:spcAft>
      <a:defRPr sz="2400" i="1" kern="1200">
        <a:solidFill>
          <a:schemeClr val="tx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2400" i="1"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i="1"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i="1"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i="1"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i="1"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i="1"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i="1"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i="1"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D6E70"/>
    <a:srgbClr val="A9C9FF"/>
    <a:srgbClr val="F3F3F3"/>
    <a:srgbClr val="F8F3D2"/>
    <a:srgbClr val="7D1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308" y="-348"/>
      </p:cViewPr>
      <p:guideLst>
        <p:guide orient="horz" pos="2160"/>
        <p:guide pos="209"/>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8" d="100"/>
          <a:sy n="88" d="100"/>
        </p:scale>
        <p:origin x="-387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Sheet1!$B$1</c:f>
              <c:strCache>
                <c:ptCount val="1"/>
                <c:pt idx="0">
                  <c:v>1-year retention</c:v>
                </c:pt>
              </c:strCache>
            </c:strRef>
          </c:tx>
          <c:dLbls>
            <c:txPr>
              <a:bodyPr/>
              <a:lstStyle/>
              <a:p>
                <a:pPr>
                  <a:defRPr sz="1200" baseline="0"/>
                </a:pPr>
                <a:endParaRPr lang="en-US"/>
              </a:p>
            </c:txPr>
            <c:dLblPos val="b"/>
            <c:showLegendKey val="0"/>
            <c:showVal val="1"/>
            <c:showCatName val="0"/>
            <c:showSerName val="0"/>
            <c:showPercent val="0"/>
            <c:showBubbleSize val="0"/>
            <c:showLeaderLines val="0"/>
          </c:dLbls>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Sheet1!$B$2:$B$16</c:f>
              <c:numCache>
                <c:formatCode>0%</c:formatCode>
                <c:ptCount val="15"/>
                <c:pt idx="0">
                  <c:v>0.62</c:v>
                </c:pt>
                <c:pt idx="1">
                  <c:v>0.65</c:v>
                </c:pt>
                <c:pt idx="2">
                  <c:v>0.67</c:v>
                </c:pt>
                <c:pt idx="3">
                  <c:v>0.67</c:v>
                </c:pt>
                <c:pt idx="4">
                  <c:v>0.66</c:v>
                </c:pt>
                <c:pt idx="5">
                  <c:v>0.64</c:v>
                </c:pt>
                <c:pt idx="6">
                  <c:v>0.67</c:v>
                </c:pt>
                <c:pt idx="7">
                  <c:v>0.7</c:v>
                </c:pt>
                <c:pt idx="8">
                  <c:v>0.74</c:v>
                </c:pt>
                <c:pt idx="9">
                  <c:v>0.75</c:v>
                </c:pt>
                <c:pt idx="10">
                  <c:v>0.73</c:v>
                </c:pt>
                <c:pt idx="11">
                  <c:v>0.74</c:v>
                </c:pt>
                <c:pt idx="12">
                  <c:v>0.73</c:v>
                </c:pt>
                <c:pt idx="13">
                  <c:v>0.72</c:v>
                </c:pt>
                <c:pt idx="14">
                  <c:v>0.74</c:v>
                </c:pt>
              </c:numCache>
            </c:numRef>
          </c:val>
          <c:smooth val="0"/>
        </c:ser>
        <c:ser>
          <c:idx val="1"/>
          <c:order val="1"/>
          <c:tx>
            <c:strRef>
              <c:f>Sheet1!$C$1</c:f>
              <c:strCache>
                <c:ptCount val="1"/>
                <c:pt idx="0">
                  <c:v>4-year graduation</c:v>
                </c:pt>
              </c:strCache>
            </c:strRef>
          </c:tx>
          <c:dLbls>
            <c:txPr>
              <a:bodyPr/>
              <a:lstStyle/>
              <a:p>
                <a:pPr>
                  <a:defRPr sz="1200" baseline="0"/>
                </a:pPr>
                <a:endParaRPr lang="en-US"/>
              </a:p>
            </c:txPr>
            <c:dLblPos val="b"/>
            <c:showLegendKey val="0"/>
            <c:showVal val="1"/>
            <c:showCatName val="0"/>
            <c:showSerName val="0"/>
            <c:showPercent val="0"/>
            <c:showBubbleSize val="0"/>
            <c:showLeaderLines val="0"/>
          </c:dLbls>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Sheet1!$C$2:$C$16</c:f>
              <c:numCache>
                <c:formatCode>General</c:formatCode>
                <c:ptCount val="15"/>
                <c:pt idx="4" formatCode="0%">
                  <c:v>0.12</c:v>
                </c:pt>
                <c:pt idx="5" formatCode="0%">
                  <c:v>0.12</c:v>
                </c:pt>
                <c:pt idx="6" formatCode="0%">
                  <c:v>0.15</c:v>
                </c:pt>
                <c:pt idx="7" formatCode="0%">
                  <c:v>0.16</c:v>
                </c:pt>
                <c:pt idx="8" formatCode="0%">
                  <c:v>0.19</c:v>
                </c:pt>
                <c:pt idx="9" formatCode="0%">
                  <c:v>0.2</c:v>
                </c:pt>
                <c:pt idx="10" formatCode="0%">
                  <c:v>0.2</c:v>
                </c:pt>
                <c:pt idx="11" formatCode="0%">
                  <c:v>0.22</c:v>
                </c:pt>
              </c:numCache>
            </c:numRef>
          </c:val>
          <c:smooth val="0"/>
        </c:ser>
        <c:ser>
          <c:idx val="2"/>
          <c:order val="2"/>
          <c:tx>
            <c:strRef>
              <c:f>Sheet1!$D$1</c:f>
              <c:strCache>
                <c:ptCount val="1"/>
                <c:pt idx="0">
                  <c:v>6-year graduation</c:v>
                </c:pt>
              </c:strCache>
            </c:strRef>
          </c:tx>
          <c:dLbls>
            <c:txPr>
              <a:bodyPr/>
              <a:lstStyle/>
              <a:p>
                <a:pPr>
                  <a:defRPr sz="1200" baseline="0"/>
                </a:pPr>
                <a:endParaRPr lang="en-US"/>
              </a:p>
            </c:txPr>
            <c:dLblPos val="b"/>
            <c:showLegendKey val="0"/>
            <c:showVal val="1"/>
            <c:showCatName val="0"/>
            <c:showSerName val="0"/>
            <c:showPercent val="0"/>
            <c:showBubbleSize val="0"/>
            <c:showLeaderLines val="0"/>
          </c:dLbls>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Sheet1!$D$2:$D$16</c:f>
              <c:numCache>
                <c:formatCode>0%</c:formatCode>
                <c:ptCount val="15"/>
                <c:pt idx="0">
                  <c:v>0.28000000000000003</c:v>
                </c:pt>
                <c:pt idx="1">
                  <c:v>0.32</c:v>
                </c:pt>
                <c:pt idx="2">
                  <c:v>0.33</c:v>
                </c:pt>
                <c:pt idx="3">
                  <c:v>0.35</c:v>
                </c:pt>
                <c:pt idx="4">
                  <c:v>0.35</c:v>
                </c:pt>
                <c:pt idx="5">
                  <c:v>0.33</c:v>
                </c:pt>
                <c:pt idx="6">
                  <c:v>0.4</c:v>
                </c:pt>
                <c:pt idx="7">
                  <c:v>0.44</c:v>
                </c:pt>
                <c:pt idx="8">
                  <c:v>0.46</c:v>
                </c:pt>
                <c:pt idx="9">
                  <c:v>0.46</c:v>
                </c:pt>
              </c:numCache>
            </c:numRef>
          </c:val>
          <c:smooth val="0"/>
        </c:ser>
        <c:dLbls>
          <c:showLegendKey val="0"/>
          <c:showVal val="0"/>
          <c:showCatName val="0"/>
          <c:showSerName val="0"/>
          <c:showPercent val="0"/>
          <c:showBubbleSize val="0"/>
        </c:dLbls>
        <c:marker val="1"/>
        <c:smooth val="0"/>
        <c:axId val="134555648"/>
        <c:axId val="114905024"/>
      </c:lineChart>
      <c:catAx>
        <c:axId val="134555648"/>
        <c:scaling>
          <c:orientation val="minMax"/>
        </c:scaling>
        <c:delete val="0"/>
        <c:axPos val="b"/>
        <c:numFmt formatCode="General" sourceLinked="1"/>
        <c:majorTickMark val="out"/>
        <c:minorTickMark val="none"/>
        <c:tickLblPos val="nextTo"/>
        <c:crossAx val="114905024"/>
        <c:crosses val="autoZero"/>
        <c:auto val="1"/>
        <c:lblAlgn val="ctr"/>
        <c:lblOffset val="100"/>
        <c:noMultiLvlLbl val="0"/>
      </c:catAx>
      <c:valAx>
        <c:axId val="114905024"/>
        <c:scaling>
          <c:orientation val="minMax"/>
        </c:scaling>
        <c:delete val="0"/>
        <c:axPos val="l"/>
        <c:majorGridlines/>
        <c:numFmt formatCode="0%" sourceLinked="1"/>
        <c:majorTickMark val="out"/>
        <c:minorTickMark val="none"/>
        <c:tickLblPos val="nextTo"/>
        <c:crossAx val="134555648"/>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Fall-to-Fall Retention Rates </a:t>
            </a:r>
            <a:endParaRPr lang="en-US" dirty="0"/>
          </a:p>
        </c:rich>
      </c:tx>
      <c:layout/>
      <c:overlay val="0"/>
    </c:title>
    <c:autoTitleDeleted val="0"/>
    <c:plotArea>
      <c:layout/>
      <c:lineChart>
        <c:grouping val="standard"/>
        <c:varyColors val="0"/>
        <c:ser>
          <c:idx val="0"/>
          <c:order val="0"/>
          <c:tx>
            <c:strRef>
              <c:f>Sheet1!$B$1</c:f>
              <c:strCache>
                <c:ptCount val="1"/>
                <c:pt idx="0">
                  <c:v>Retention Rate </c:v>
                </c:pt>
              </c:strCache>
            </c:strRef>
          </c:tx>
          <c:dLbls>
            <c:dLblPos val="t"/>
            <c:showLegendKey val="0"/>
            <c:showVal val="1"/>
            <c:showCatName val="0"/>
            <c:showSerName val="0"/>
            <c:showPercent val="0"/>
            <c:showBubbleSize val="0"/>
            <c:showLeaderLines val="0"/>
          </c:dLbls>
          <c:cat>
            <c:strRef>
              <c:f>Sheet1!$A$2:$A$5</c:f>
              <c:strCache>
                <c:ptCount val="4"/>
                <c:pt idx="0">
                  <c:v>1 Year </c:v>
                </c:pt>
                <c:pt idx="1">
                  <c:v>2 Year</c:v>
                </c:pt>
                <c:pt idx="2">
                  <c:v>3 Year</c:v>
                </c:pt>
                <c:pt idx="3">
                  <c:v>4 Year</c:v>
                </c:pt>
              </c:strCache>
            </c:strRef>
          </c:cat>
          <c:val>
            <c:numRef>
              <c:f>Sheet1!$B$2:$B$5</c:f>
              <c:numCache>
                <c:formatCode>0%</c:formatCode>
                <c:ptCount val="4"/>
                <c:pt idx="0">
                  <c:v>0.75</c:v>
                </c:pt>
                <c:pt idx="1">
                  <c:v>0.64</c:v>
                </c:pt>
                <c:pt idx="2">
                  <c:v>0.59</c:v>
                </c:pt>
                <c:pt idx="3">
                  <c:v>0.56000000000000005</c:v>
                </c:pt>
              </c:numCache>
            </c:numRef>
          </c:val>
          <c:smooth val="0"/>
        </c:ser>
        <c:dLbls>
          <c:showLegendKey val="0"/>
          <c:showVal val="0"/>
          <c:showCatName val="0"/>
          <c:showSerName val="0"/>
          <c:showPercent val="0"/>
          <c:showBubbleSize val="0"/>
        </c:dLbls>
        <c:marker val="1"/>
        <c:smooth val="0"/>
        <c:axId val="102307840"/>
        <c:axId val="114903296"/>
      </c:lineChart>
      <c:catAx>
        <c:axId val="102307840"/>
        <c:scaling>
          <c:orientation val="minMax"/>
        </c:scaling>
        <c:delete val="0"/>
        <c:axPos val="b"/>
        <c:majorTickMark val="none"/>
        <c:minorTickMark val="none"/>
        <c:tickLblPos val="nextTo"/>
        <c:crossAx val="114903296"/>
        <c:crosses val="autoZero"/>
        <c:auto val="1"/>
        <c:lblAlgn val="ctr"/>
        <c:lblOffset val="100"/>
        <c:noMultiLvlLbl val="0"/>
      </c:catAx>
      <c:valAx>
        <c:axId val="114903296"/>
        <c:scaling>
          <c:orientation val="minMax"/>
        </c:scaling>
        <c:delete val="0"/>
        <c:axPos val="l"/>
        <c:majorGridlines/>
        <c:numFmt formatCode="0%" sourceLinked="1"/>
        <c:majorTickMark val="none"/>
        <c:minorTickMark val="none"/>
        <c:tickLblPos val="nextTo"/>
        <c:crossAx val="10230784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Fall-to-Fall Retention Rates </a:t>
            </a:r>
            <a:endParaRPr lang="en-US" dirty="0"/>
          </a:p>
        </c:rich>
      </c:tx>
      <c:layout/>
      <c:overlay val="0"/>
    </c:title>
    <c:autoTitleDeleted val="0"/>
    <c:plotArea>
      <c:layout/>
      <c:lineChart>
        <c:grouping val="standard"/>
        <c:varyColors val="0"/>
        <c:ser>
          <c:idx val="0"/>
          <c:order val="0"/>
          <c:tx>
            <c:strRef>
              <c:f>Sheet1!$B$1</c:f>
              <c:strCache>
                <c:ptCount val="1"/>
                <c:pt idx="0">
                  <c:v>Retention Rate </c:v>
                </c:pt>
              </c:strCache>
            </c:strRef>
          </c:tx>
          <c:dLbls>
            <c:dLblPos val="t"/>
            <c:showLegendKey val="0"/>
            <c:showVal val="1"/>
            <c:showCatName val="0"/>
            <c:showSerName val="0"/>
            <c:showPercent val="0"/>
            <c:showBubbleSize val="0"/>
            <c:showLeaderLines val="0"/>
          </c:dLbls>
          <c:cat>
            <c:strRef>
              <c:f>Sheet1!$A$2:$A$5</c:f>
              <c:strCache>
                <c:ptCount val="4"/>
                <c:pt idx="0">
                  <c:v>1 Year </c:v>
                </c:pt>
                <c:pt idx="1">
                  <c:v>2 Year</c:v>
                </c:pt>
                <c:pt idx="2">
                  <c:v>3 Year</c:v>
                </c:pt>
                <c:pt idx="3">
                  <c:v>4 Year</c:v>
                </c:pt>
              </c:strCache>
            </c:strRef>
          </c:cat>
          <c:val>
            <c:numRef>
              <c:f>Sheet1!$B$2:$B$5</c:f>
              <c:numCache>
                <c:formatCode>0%</c:formatCode>
                <c:ptCount val="4"/>
                <c:pt idx="0">
                  <c:v>0.73</c:v>
                </c:pt>
                <c:pt idx="1">
                  <c:v>0.62</c:v>
                </c:pt>
                <c:pt idx="2">
                  <c:v>0.59</c:v>
                </c:pt>
                <c:pt idx="3">
                  <c:v>0.56999999999999995</c:v>
                </c:pt>
              </c:numCache>
            </c:numRef>
          </c:val>
          <c:smooth val="0"/>
        </c:ser>
        <c:dLbls>
          <c:showLegendKey val="0"/>
          <c:showVal val="0"/>
          <c:showCatName val="0"/>
          <c:showSerName val="0"/>
          <c:showPercent val="0"/>
          <c:showBubbleSize val="0"/>
        </c:dLbls>
        <c:marker val="1"/>
        <c:smooth val="0"/>
        <c:axId val="128187392"/>
        <c:axId val="114907904"/>
      </c:lineChart>
      <c:catAx>
        <c:axId val="128187392"/>
        <c:scaling>
          <c:orientation val="minMax"/>
        </c:scaling>
        <c:delete val="0"/>
        <c:axPos val="b"/>
        <c:majorTickMark val="none"/>
        <c:minorTickMark val="none"/>
        <c:tickLblPos val="nextTo"/>
        <c:crossAx val="114907904"/>
        <c:crosses val="autoZero"/>
        <c:auto val="1"/>
        <c:lblAlgn val="ctr"/>
        <c:lblOffset val="100"/>
        <c:noMultiLvlLbl val="0"/>
      </c:catAx>
      <c:valAx>
        <c:axId val="114907904"/>
        <c:scaling>
          <c:orientation val="minMax"/>
          <c:max val="0.8"/>
          <c:min val="0"/>
        </c:scaling>
        <c:delete val="0"/>
        <c:axPos val="l"/>
        <c:majorGridlines/>
        <c:numFmt formatCode="0%" sourceLinked="1"/>
        <c:majorTickMark val="none"/>
        <c:minorTickMark val="none"/>
        <c:tickLblPos val="nextTo"/>
        <c:crossAx val="12818739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Fall-to-Fall Retention Rates </a:t>
            </a:r>
            <a:endParaRPr lang="en-US" dirty="0"/>
          </a:p>
        </c:rich>
      </c:tx>
      <c:layout/>
      <c:overlay val="0"/>
    </c:title>
    <c:autoTitleDeleted val="0"/>
    <c:plotArea>
      <c:layout/>
      <c:lineChart>
        <c:grouping val="standard"/>
        <c:varyColors val="0"/>
        <c:ser>
          <c:idx val="0"/>
          <c:order val="0"/>
          <c:tx>
            <c:strRef>
              <c:f>Sheet1!$B$1</c:f>
              <c:strCache>
                <c:ptCount val="1"/>
                <c:pt idx="0">
                  <c:v>Retention Rate </c:v>
                </c:pt>
              </c:strCache>
            </c:strRef>
          </c:tx>
          <c:dLbls>
            <c:dLblPos val="t"/>
            <c:showLegendKey val="0"/>
            <c:showVal val="1"/>
            <c:showCatName val="0"/>
            <c:showSerName val="0"/>
            <c:showPercent val="0"/>
            <c:showBubbleSize val="0"/>
            <c:showLeaderLines val="0"/>
          </c:dLbls>
          <c:cat>
            <c:strRef>
              <c:f>Sheet1!$A$2:$A$5</c:f>
              <c:strCache>
                <c:ptCount val="4"/>
                <c:pt idx="0">
                  <c:v>1 Year </c:v>
                </c:pt>
                <c:pt idx="1">
                  <c:v>2 Year</c:v>
                </c:pt>
                <c:pt idx="2">
                  <c:v>3 Year</c:v>
                </c:pt>
                <c:pt idx="3">
                  <c:v>4 Year</c:v>
                </c:pt>
              </c:strCache>
            </c:strRef>
          </c:cat>
          <c:val>
            <c:numRef>
              <c:f>Sheet1!$B$2:$B$5</c:f>
              <c:numCache>
                <c:formatCode>0%</c:formatCode>
                <c:ptCount val="4"/>
                <c:pt idx="0">
                  <c:v>0.74</c:v>
                </c:pt>
                <c:pt idx="1">
                  <c:v>0.63</c:v>
                </c:pt>
                <c:pt idx="2">
                  <c:v>0.56999999999999995</c:v>
                </c:pt>
                <c:pt idx="3">
                  <c:v>0.54</c:v>
                </c:pt>
              </c:numCache>
            </c:numRef>
          </c:val>
          <c:smooth val="0"/>
        </c:ser>
        <c:dLbls>
          <c:showLegendKey val="0"/>
          <c:showVal val="0"/>
          <c:showCatName val="0"/>
          <c:showSerName val="0"/>
          <c:showPercent val="0"/>
          <c:showBubbleSize val="0"/>
        </c:dLbls>
        <c:marker val="1"/>
        <c:smooth val="0"/>
        <c:axId val="138008064"/>
        <c:axId val="114970560"/>
      </c:lineChart>
      <c:catAx>
        <c:axId val="138008064"/>
        <c:scaling>
          <c:orientation val="minMax"/>
        </c:scaling>
        <c:delete val="0"/>
        <c:axPos val="b"/>
        <c:majorTickMark val="none"/>
        <c:minorTickMark val="none"/>
        <c:tickLblPos val="nextTo"/>
        <c:crossAx val="114970560"/>
        <c:crosses val="autoZero"/>
        <c:auto val="1"/>
        <c:lblAlgn val="ctr"/>
        <c:lblOffset val="100"/>
        <c:noMultiLvlLbl val="0"/>
      </c:catAx>
      <c:valAx>
        <c:axId val="114970560"/>
        <c:scaling>
          <c:orientation val="minMax"/>
          <c:max val="0.8"/>
          <c:min val="0"/>
        </c:scaling>
        <c:delete val="0"/>
        <c:axPos val="l"/>
        <c:majorGridlines/>
        <c:numFmt formatCode="0%" sourceLinked="1"/>
        <c:majorTickMark val="none"/>
        <c:minorTickMark val="none"/>
        <c:tickLblPos val="nextTo"/>
        <c:crossAx val="13800806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Fall-to-Fall Retention Rates </a:t>
            </a:r>
            <a:endParaRPr lang="en-US" dirty="0"/>
          </a:p>
        </c:rich>
      </c:tx>
      <c:layout/>
      <c:overlay val="0"/>
    </c:title>
    <c:autoTitleDeleted val="0"/>
    <c:plotArea>
      <c:layout/>
      <c:lineChart>
        <c:grouping val="standard"/>
        <c:varyColors val="0"/>
        <c:ser>
          <c:idx val="0"/>
          <c:order val="0"/>
          <c:tx>
            <c:strRef>
              <c:f>Sheet1!$B$1</c:f>
              <c:strCache>
                <c:ptCount val="1"/>
                <c:pt idx="0">
                  <c:v>Retention Rate </c:v>
                </c:pt>
              </c:strCache>
            </c:strRef>
          </c:tx>
          <c:dLbls>
            <c:dLblPos val="t"/>
            <c:showLegendKey val="0"/>
            <c:showVal val="1"/>
            <c:showCatName val="0"/>
            <c:showSerName val="0"/>
            <c:showPercent val="0"/>
            <c:showBubbleSize val="0"/>
            <c:showLeaderLines val="0"/>
          </c:dLbls>
          <c:cat>
            <c:strRef>
              <c:f>Sheet1!$A$2:$A$5</c:f>
              <c:strCache>
                <c:ptCount val="4"/>
                <c:pt idx="0">
                  <c:v>1 Year </c:v>
                </c:pt>
                <c:pt idx="1">
                  <c:v>2 Year</c:v>
                </c:pt>
                <c:pt idx="2">
                  <c:v>3 Year</c:v>
                </c:pt>
                <c:pt idx="3">
                  <c:v>4 Year</c:v>
                </c:pt>
              </c:strCache>
            </c:strRef>
          </c:cat>
          <c:val>
            <c:numRef>
              <c:f>Sheet1!$B$2:$B$5</c:f>
              <c:numCache>
                <c:formatCode>0%</c:formatCode>
                <c:ptCount val="4"/>
                <c:pt idx="0">
                  <c:v>0.73</c:v>
                </c:pt>
                <c:pt idx="1">
                  <c:v>0.63</c:v>
                </c:pt>
                <c:pt idx="2">
                  <c:v>0.59</c:v>
                </c:pt>
              </c:numCache>
            </c:numRef>
          </c:val>
          <c:smooth val="0"/>
        </c:ser>
        <c:dLbls>
          <c:showLegendKey val="0"/>
          <c:showVal val="0"/>
          <c:showCatName val="0"/>
          <c:showSerName val="0"/>
          <c:showPercent val="0"/>
          <c:showBubbleSize val="0"/>
        </c:dLbls>
        <c:marker val="1"/>
        <c:smooth val="0"/>
        <c:axId val="139019776"/>
        <c:axId val="148586496"/>
      </c:lineChart>
      <c:catAx>
        <c:axId val="139019776"/>
        <c:scaling>
          <c:orientation val="minMax"/>
        </c:scaling>
        <c:delete val="0"/>
        <c:axPos val="b"/>
        <c:majorTickMark val="none"/>
        <c:minorTickMark val="none"/>
        <c:tickLblPos val="nextTo"/>
        <c:crossAx val="148586496"/>
        <c:crosses val="autoZero"/>
        <c:auto val="1"/>
        <c:lblAlgn val="ctr"/>
        <c:lblOffset val="100"/>
        <c:noMultiLvlLbl val="0"/>
      </c:catAx>
      <c:valAx>
        <c:axId val="148586496"/>
        <c:scaling>
          <c:orientation val="minMax"/>
          <c:max val="0.8"/>
          <c:min val="0"/>
        </c:scaling>
        <c:delete val="0"/>
        <c:axPos val="l"/>
        <c:majorGridlines/>
        <c:numFmt formatCode="0%" sourceLinked="1"/>
        <c:majorTickMark val="none"/>
        <c:minorTickMark val="none"/>
        <c:tickLblPos val="nextTo"/>
        <c:crossAx val="13901977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Fall-to-Fall Retention Rates </a:t>
            </a:r>
            <a:endParaRPr lang="en-US" dirty="0"/>
          </a:p>
        </c:rich>
      </c:tx>
      <c:layout/>
      <c:overlay val="0"/>
    </c:title>
    <c:autoTitleDeleted val="0"/>
    <c:plotArea>
      <c:layout/>
      <c:lineChart>
        <c:grouping val="standard"/>
        <c:varyColors val="0"/>
        <c:ser>
          <c:idx val="0"/>
          <c:order val="0"/>
          <c:tx>
            <c:strRef>
              <c:f>Sheet1!$B$1</c:f>
              <c:strCache>
                <c:ptCount val="1"/>
                <c:pt idx="0">
                  <c:v>Retention Rate </c:v>
                </c:pt>
              </c:strCache>
            </c:strRef>
          </c:tx>
          <c:dLbls>
            <c:dLblPos val="t"/>
            <c:showLegendKey val="0"/>
            <c:showVal val="1"/>
            <c:showCatName val="0"/>
            <c:showSerName val="0"/>
            <c:showPercent val="0"/>
            <c:showBubbleSize val="0"/>
            <c:showLeaderLines val="0"/>
          </c:dLbls>
          <c:cat>
            <c:strRef>
              <c:f>Sheet1!$A$2:$A$5</c:f>
              <c:strCache>
                <c:ptCount val="4"/>
                <c:pt idx="0">
                  <c:v>1 Year </c:v>
                </c:pt>
                <c:pt idx="1">
                  <c:v>2 Year</c:v>
                </c:pt>
                <c:pt idx="2">
                  <c:v>3 Year</c:v>
                </c:pt>
                <c:pt idx="3">
                  <c:v>4 Year</c:v>
                </c:pt>
              </c:strCache>
            </c:strRef>
          </c:cat>
          <c:val>
            <c:numRef>
              <c:f>Sheet1!$B$2:$B$5</c:f>
              <c:numCache>
                <c:formatCode>0%</c:formatCode>
                <c:ptCount val="4"/>
                <c:pt idx="0">
                  <c:v>0.72</c:v>
                </c:pt>
                <c:pt idx="1">
                  <c:v>0.63</c:v>
                </c:pt>
              </c:numCache>
            </c:numRef>
          </c:val>
          <c:smooth val="0"/>
        </c:ser>
        <c:dLbls>
          <c:showLegendKey val="0"/>
          <c:showVal val="0"/>
          <c:showCatName val="0"/>
          <c:showSerName val="0"/>
          <c:showPercent val="0"/>
          <c:showBubbleSize val="0"/>
        </c:dLbls>
        <c:marker val="1"/>
        <c:smooth val="0"/>
        <c:axId val="139069952"/>
        <c:axId val="148588800"/>
      </c:lineChart>
      <c:catAx>
        <c:axId val="139069952"/>
        <c:scaling>
          <c:orientation val="minMax"/>
        </c:scaling>
        <c:delete val="0"/>
        <c:axPos val="b"/>
        <c:majorTickMark val="none"/>
        <c:minorTickMark val="none"/>
        <c:tickLblPos val="nextTo"/>
        <c:crossAx val="148588800"/>
        <c:crosses val="autoZero"/>
        <c:auto val="1"/>
        <c:lblAlgn val="ctr"/>
        <c:lblOffset val="100"/>
        <c:noMultiLvlLbl val="0"/>
      </c:catAx>
      <c:valAx>
        <c:axId val="148588800"/>
        <c:scaling>
          <c:orientation val="minMax"/>
          <c:max val="0.8"/>
          <c:min val="0"/>
        </c:scaling>
        <c:delete val="0"/>
        <c:axPos val="l"/>
        <c:majorGridlines/>
        <c:numFmt formatCode="0%" sourceLinked="1"/>
        <c:majorTickMark val="none"/>
        <c:minorTickMark val="none"/>
        <c:tickLblPos val="nextTo"/>
        <c:crossAx val="13906995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Successful Sophomore Year </c:v>
                </c:pt>
              </c:strCache>
            </c:strRef>
          </c:tx>
          <c:spPr>
            <a:solidFill>
              <a:srgbClr val="862604"/>
            </a:solidFill>
          </c:spPr>
          <c:invertIfNegative val="0"/>
          <c:dLbls>
            <c:txPr>
              <a:bodyPr/>
              <a:lstStyle/>
              <a:p>
                <a:pPr>
                  <a:defRPr sz="1100" b="1"/>
                </a:pPr>
                <a:endParaRPr lang="en-US"/>
              </a:p>
            </c:txPr>
            <c:showLegendKey val="0"/>
            <c:showVal val="1"/>
            <c:showCatName val="0"/>
            <c:showSerName val="0"/>
            <c:showPercent val="0"/>
            <c:showBubbleSize val="0"/>
            <c:showLeaderLines val="0"/>
          </c:dLbls>
          <c:cat>
            <c:strRef>
              <c:f>Sheet1!$A$2:$A$9</c:f>
              <c:strCache>
                <c:ptCount val="8"/>
                <c:pt idx="0">
                  <c:v>Preparing for Class</c:v>
                </c:pt>
                <c:pt idx="1">
                  <c:v>Working On-Campus</c:v>
                </c:pt>
                <c:pt idx="2">
                  <c:v>Working Off-Campus</c:v>
                </c:pt>
                <c:pt idx="3">
                  <c:v>Relaxing and Socializing</c:v>
                </c:pt>
                <c:pt idx="4">
                  <c:v>Caring for Dependents</c:v>
                </c:pt>
                <c:pt idx="5">
                  <c:v>Commuting to Class</c:v>
                </c:pt>
                <c:pt idx="6">
                  <c:v>Co-Curricular Activities</c:v>
                </c:pt>
                <c:pt idx="7">
                  <c:v>Volunteering</c:v>
                </c:pt>
              </c:strCache>
            </c:strRef>
          </c:cat>
          <c:val>
            <c:numRef>
              <c:f>Sheet1!$B$2:$B$9</c:f>
              <c:numCache>
                <c:formatCode>0%</c:formatCode>
                <c:ptCount val="8"/>
                <c:pt idx="0">
                  <c:v>0.5625</c:v>
                </c:pt>
                <c:pt idx="1">
                  <c:v>0.16963226571767498</c:v>
                </c:pt>
                <c:pt idx="2">
                  <c:v>0.25014889815366287</c:v>
                </c:pt>
                <c:pt idx="3">
                  <c:v>0.14294367050272563</c:v>
                </c:pt>
                <c:pt idx="4">
                  <c:v>4.4021415823914334E-2</c:v>
                </c:pt>
                <c:pt idx="5">
                  <c:v>0.10083532219570406</c:v>
                </c:pt>
                <c:pt idx="6">
                  <c:v>0.15059523809523809</c:v>
                </c:pt>
                <c:pt idx="7">
                  <c:v>7.4910820451843038E-2</c:v>
                </c:pt>
              </c:numCache>
            </c:numRef>
          </c:val>
        </c:ser>
        <c:ser>
          <c:idx val="1"/>
          <c:order val="1"/>
          <c:tx>
            <c:strRef>
              <c:f>Sheet1!$C$1</c:f>
              <c:strCache>
                <c:ptCount val="1"/>
                <c:pt idx="0">
                  <c:v>Not Successful</c:v>
                </c:pt>
              </c:strCache>
            </c:strRef>
          </c:tx>
          <c:spPr>
            <a:solidFill>
              <a:prstClr val="black"/>
            </a:solidFill>
          </c:spPr>
          <c:invertIfNegative val="0"/>
          <c:dLbls>
            <c:txPr>
              <a:bodyPr/>
              <a:lstStyle/>
              <a:p>
                <a:pPr>
                  <a:defRPr sz="1100" b="1"/>
                </a:pPr>
                <a:endParaRPr lang="en-US"/>
              </a:p>
            </c:txPr>
            <c:showLegendKey val="0"/>
            <c:showVal val="1"/>
            <c:showCatName val="0"/>
            <c:showSerName val="0"/>
            <c:showPercent val="0"/>
            <c:showBubbleSize val="0"/>
            <c:showLeaderLines val="0"/>
          </c:dLbls>
          <c:cat>
            <c:strRef>
              <c:f>Sheet1!$A$2:$A$9</c:f>
              <c:strCache>
                <c:ptCount val="8"/>
                <c:pt idx="0">
                  <c:v>Preparing for Class</c:v>
                </c:pt>
                <c:pt idx="1">
                  <c:v>Working On-Campus</c:v>
                </c:pt>
                <c:pt idx="2">
                  <c:v>Working Off-Campus</c:v>
                </c:pt>
                <c:pt idx="3">
                  <c:v>Relaxing and Socializing</c:v>
                </c:pt>
                <c:pt idx="4">
                  <c:v>Caring for Dependents</c:v>
                </c:pt>
                <c:pt idx="5">
                  <c:v>Commuting to Class</c:v>
                </c:pt>
                <c:pt idx="6">
                  <c:v>Co-Curricular Activities</c:v>
                </c:pt>
                <c:pt idx="7">
                  <c:v>Volunteering</c:v>
                </c:pt>
              </c:strCache>
            </c:strRef>
          </c:cat>
          <c:val>
            <c:numRef>
              <c:f>Sheet1!$C$2:$C$9</c:f>
              <c:numCache>
                <c:formatCode>0%</c:formatCode>
                <c:ptCount val="8"/>
                <c:pt idx="0">
                  <c:v>0.46153846153846156</c:v>
                </c:pt>
                <c:pt idx="1">
                  <c:v>0.171960569550931</c:v>
                </c:pt>
                <c:pt idx="2">
                  <c:v>0.37679558011049724</c:v>
                </c:pt>
                <c:pt idx="3">
                  <c:v>0.16555555555555557</c:v>
                </c:pt>
                <c:pt idx="4">
                  <c:v>6.2363238512035013E-2</c:v>
                </c:pt>
                <c:pt idx="5">
                  <c:v>0.13029315960912052</c:v>
                </c:pt>
                <c:pt idx="6">
                  <c:v>0.13566739606126915</c:v>
                </c:pt>
                <c:pt idx="7">
                  <c:v>6.1002178649237473E-2</c:v>
                </c:pt>
              </c:numCache>
            </c:numRef>
          </c:val>
        </c:ser>
        <c:dLbls>
          <c:showLegendKey val="0"/>
          <c:showVal val="0"/>
          <c:showCatName val="0"/>
          <c:showSerName val="0"/>
          <c:showPercent val="0"/>
          <c:showBubbleSize val="0"/>
        </c:dLbls>
        <c:gapWidth val="150"/>
        <c:axId val="152606208"/>
        <c:axId val="153196736"/>
      </c:barChart>
      <c:catAx>
        <c:axId val="152606208"/>
        <c:scaling>
          <c:orientation val="maxMin"/>
        </c:scaling>
        <c:delete val="0"/>
        <c:axPos val="l"/>
        <c:numFmt formatCode="General" sourceLinked="1"/>
        <c:majorTickMark val="out"/>
        <c:minorTickMark val="none"/>
        <c:tickLblPos val="nextTo"/>
        <c:crossAx val="153196736"/>
        <c:crosses val="autoZero"/>
        <c:auto val="1"/>
        <c:lblAlgn val="ctr"/>
        <c:lblOffset val="100"/>
        <c:noMultiLvlLbl val="0"/>
      </c:catAx>
      <c:valAx>
        <c:axId val="153196736"/>
        <c:scaling>
          <c:orientation val="minMax"/>
        </c:scaling>
        <c:delete val="1"/>
        <c:axPos val="t"/>
        <c:numFmt formatCode="0%" sourceLinked="1"/>
        <c:majorTickMark val="out"/>
        <c:minorTickMark val="none"/>
        <c:tickLblPos val="nextTo"/>
        <c:crossAx val="152606208"/>
        <c:crosses val="autoZero"/>
        <c:crossBetween val="between"/>
      </c:valAx>
      <c:spPr>
        <a:noFill/>
        <a:ln w="25388">
          <a:noFill/>
        </a:ln>
      </c:spPr>
    </c:plotArea>
    <c:legend>
      <c:legendPos val="t"/>
      <c:layout/>
      <c:overlay val="0"/>
    </c:legend>
    <c:plotVisOnly val="1"/>
    <c:dispBlanksAs val="gap"/>
    <c:showDLblsOverMax val="0"/>
  </c:chart>
  <c:txPr>
    <a:bodyPr/>
    <a:lstStyle/>
    <a:p>
      <a:pPr>
        <a:defRPr sz="1799"/>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CRG Retreat</a:t>
            </a: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EB8C86-930E-4CF2-8337-2EC61D90F2D5}" type="datetimeFigureOut">
              <a:rPr lang="en-US" smtClean="0"/>
              <a:t>12/15/2015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Michele J. Hansen, Ph.D. </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9E7B446-BAF4-487D-9D35-9DFAAC756678}" type="slidenum">
              <a:rPr lang="en-US" smtClean="0"/>
              <a:t>‹#›</a:t>
            </a:fld>
            <a:endParaRPr lang="en-US"/>
          </a:p>
        </p:txBody>
      </p:sp>
    </p:spTree>
    <p:extLst>
      <p:ext uri="{BB962C8B-B14F-4D97-AF65-F5344CB8AC3E}">
        <p14:creationId xmlns:p14="http://schemas.microsoft.com/office/powerpoint/2010/main" val="39495292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i="0" smtClean="0">
                <a:latin typeface="Arial" charset="0"/>
                <a:ea typeface="ＭＳ Ｐゴシック" charset="0"/>
                <a:cs typeface="ＭＳ Ｐゴシック" charset="0"/>
              </a:defRPr>
            </a:lvl1pPr>
          </a:lstStyle>
          <a:p>
            <a:pPr>
              <a:defRPr/>
            </a:pPr>
            <a:endParaRPr lang="en-US" dirty="0"/>
          </a:p>
        </p:txBody>
      </p:sp>
      <p:sp>
        <p:nvSpPr>
          <p:cNvPr id="7171"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i="0" smtClean="0">
                <a:latin typeface="Arial" charset="0"/>
                <a:ea typeface="ＭＳ Ｐゴシック" charset="0"/>
                <a:cs typeface="ＭＳ Ｐゴシック" charset="0"/>
              </a:defRPr>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i="0" smtClean="0">
                <a:latin typeface="Arial" charset="0"/>
                <a:ea typeface="ＭＳ Ｐゴシック" charset="0"/>
                <a:cs typeface="ＭＳ Ｐゴシック" charset="0"/>
              </a:defRPr>
            </a:lvl1pPr>
          </a:lstStyle>
          <a:p>
            <a:pPr>
              <a:defRPr/>
            </a:pPr>
            <a:endParaRPr lang="en-US" dirty="0"/>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i="0"/>
            </a:lvl1pPr>
          </a:lstStyle>
          <a:p>
            <a:fld id="{0745FA33-991A-4E12-B959-20DC9D15F23F}" type="slidenum">
              <a:rPr lang="en-US"/>
              <a:pPr/>
              <a:t>‹#›</a:t>
            </a:fld>
            <a:endParaRPr lang="en-US" dirty="0"/>
          </a:p>
        </p:txBody>
      </p:sp>
    </p:spTree>
    <p:extLst>
      <p:ext uri="{BB962C8B-B14F-4D97-AF65-F5344CB8AC3E}">
        <p14:creationId xmlns:p14="http://schemas.microsoft.com/office/powerpoint/2010/main" val="658397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a:spLocks noGrp="1" noChangeArrowheads="1"/>
          </p:cNvSpPr>
          <p:nvPr>
            <p:ph type="sldNum" sz="quarter" idx="5"/>
          </p:nvPr>
        </p:nvSpPr>
        <p:spPr>
          <a:noFill/>
        </p:spPr>
        <p:txBody>
          <a:bodyPr/>
          <a:lstStyle>
            <a:lvl1pPr>
              <a:defRPr sz="2400" i="1">
                <a:solidFill>
                  <a:schemeClr val="tx1"/>
                </a:solidFill>
                <a:latin typeface="Arial" pitchFamily="34" charset="0"/>
                <a:ea typeface="ＭＳ Ｐゴシック" pitchFamily="34" charset="-128"/>
              </a:defRPr>
            </a:lvl1pPr>
            <a:lvl2pPr marL="742950" indent="-285750">
              <a:defRPr sz="2400" i="1">
                <a:solidFill>
                  <a:schemeClr val="tx1"/>
                </a:solidFill>
                <a:latin typeface="Arial" pitchFamily="34" charset="0"/>
                <a:ea typeface="ＭＳ Ｐゴシック" pitchFamily="34" charset="-128"/>
              </a:defRPr>
            </a:lvl2pPr>
            <a:lvl3pPr marL="1143000" indent="-228600">
              <a:defRPr sz="2400" i="1">
                <a:solidFill>
                  <a:schemeClr val="tx1"/>
                </a:solidFill>
                <a:latin typeface="Arial" pitchFamily="34" charset="0"/>
                <a:ea typeface="ＭＳ Ｐゴシック" pitchFamily="34" charset="-128"/>
              </a:defRPr>
            </a:lvl3pPr>
            <a:lvl4pPr marL="1600200" indent="-228600">
              <a:defRPr sz="2400" i="1">
                <a:solidFill>
                  <a:schemeClr val="tx1"/>
                </a:solidFill>
                <a:latin typeface="Arial" pitchFamily="34" charset="0"/>
                <a:ea typeface="ＭＳ Ｐゴシック" pitchFamily="34" charset="-128"/>
              </a:defRPr>
            </a:lvl4pPr>
            <a:lvl5pPr marL="2057400" indent="-228600">
              <a:defRPr sz="2400"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i="1">
                <a:solidFill>
                  <a:schemeClr val="tx1"/>
                </a:solidFill>
                <a:latin typeface="Arial" pitchFamily="34" charset="0"/>
                <a:ea typeface="ＭＳ Ｐゴシック" pitchFamily="34" charset="-128"/>
              </a:defRPr>
            </a:lvl9pPr>
          </a:lstStyle>
          <a:p>
            <a:fld id="{2DD3EAF9-071F-4DCA-9392-9DB5518D3B89}" type="slidenum">
              <a:rPr lang="en-US" sz="1200" i="0"/>
              <a:pPr/>
              <a:t>1</a:t>
            </a:fld>
            <a:endParaRPr lang="en-US" sz="1200" i="0" dirty="0"/>
          </a:p>
        </p:txBody>
      </p:sp>
      <p:sp>
        <p:nvSpPr>
          <p:cNvPr id="819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5123" name="Rectangle 3"/>
          <p:cNvSpPr>
            <a:spLocks noGrp="1" noChangeArrowheads="1"/>
          </p:cNvSpPr>
          <p:nvPr>
            <p:ph type="body" idx="1"/>
          </p:nvPr>
        </p:nvSpPr>
        <p:spPr>
          <a:noFill/>
        </p:spPr>
        <p:txBody>
          <a:bodyPr/>
          <a:lstStyle/>
          <a:p>
            <a:pPr eaLnBrk="1" hangingPunct="1"/>
            <a:endParaRPr lang="en-US" dirty="0" smtClean="0">
              <a:latin typeface="Arial"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11</a:t>
            </a:fld>
            <a:endParaRPr lang="en-US" dirty="0"/>
          </a:p>
        </p:txBody>
      </p:sp>
    </p:spTree>
    <p:extLst>
      <p:ext uri="{BB962C8B-B14F-4D97-AF65-F5344CB8AC3E}">
        <p14:creationId xmlns:p14="http://schemas.microsoft.com/office/powerpoint/2010/main" val="4258720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12</a:t>
            </a:fld>
            <a:endParaRPr lang="en-US" dirty="0"/>
          </a:p>
        </p:txBody>
      </p:sp>
    </p:spTree>
    <p:extLst>
      <p:ext uri="{BB962C8B-B14F-4D97-AF65-F5344CB8AC3E}">
        <p14:creationId xmlns:p14="http://schemas.microsoft.com/office/powerpoint/2010/main" val="42587207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13</a:t>
            </a:fld>
            <a:endParaRPr lang="en-US" dirty="0"/>
          </a:p>
        </p:txBody>
      </p:sp>
    </p:spTree>
    <p:extLst>
      <p:ext uri="{BB962C8B-B14F-4D97-AF65-F5344CB8AC3E}">
        <p14:creationId xmlns:p14="http://schemas.microsoft.com/office/powerpoint/2010/main" val="4258720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14</a:t>
            </a:fld>
            <a:endParaRPr lang="en-US" dirty="0"/>
          </a:p>
        </p:txBody>
      </p:sp>
    </p:spTree>
    <p:extLst>
      <p:ext uri="{BB962C8B-B14F-4D97-AF65-F5344CB8AC3E}">
        <p14:creationId xmlns:p14="http://schemas.microsoft.com/office/powerpoint/2010/main" val="42587207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15</a:t>
            </a:fld>
            <a:endParaRPr lang="en-US" dirty="0"/>
          </a:p>
        </p:txBody>
      </p:sp>
    </p:spTree>
    <p:extLst>
      <p:ext uri="{BB962C8B-B14F-4D97-AF65-F5344CB8AC3E}">
        <p14:creationId xmlns:p14="http://schemas.microsoft.com/office/powerpoint/2010/main" val="6595888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16</a:t>
            </a:fld>
            <a:endParaRPr lang="en-US" dirty="0"/>
          </a:p>
        </p:txBody>
      </p:sp>
    </p:spTree>
    <p:extLst>
      <p:ext uri="{BB962C8B-B14F-4D97-AF65-F5344CB8AC3E}">
        <p14:creationId xmlns:p14="http://schemas.microsoft.com/office/powerpoint/2010/main" val="186117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17</a:t>
            </a:fld>
            <a:endParaRPr lang="en-US" dirty="0"/>
          </a:p>
        </p:txBody>
      </p:sp>
    </p:spTree>
    <p:extLst>
      <p:ext uri="{BB962C8B-B14F-4D97-AF65-F5344CB8AC3E}">
        <p14:creationId xmlns:p14="http://schemas.microsoft.com/office/powerpoint/2010/main" val="722290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18</a:t>
            </a:fld>
            <a:endParaRPr lang="en-US" dirty="0"/>
          </a:p>
        </p:txBody>
      </p:sp>
    </p:spTree>
    <p:extLst>
      <p:ext uri="{BB962C8B-B14F-4D97-AF65-F5344CB8AC3E}">
        <p14:creationId xmlns:p14="http://schemas.microsoft.com/office/powerpoint/2010/main" val="18068031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19</a:t>
            </a:fld>
            <a:endParaRPr lang="en-US" dirty="0"/>
          </a:p>
        </p:txBody>
      </p:sp>
    </p:spTree>
    <p:extLst>
      <p:ext uri="{BB962C8B-B14F-4D97-AF65-F5344CB8AC3E}">
        <p14:creationId xmlns:p14="http://schemas.microsoft.com/office/powerpoint/2010/main" val="21020801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20</a:t>
            </a:fld>
            <a:endParaRPr lang="en-US" dirty="0"/>
          </a:p>
        </p:txBody>
      </p:sp>
    </p:spTree>
    <p:extLst>
      <p:ext uri="{BB962C8B-B14F-4D97-AF65-F5344CB8AC3E}">
        <p14:creationId xmlns:p14="http://schemas.microsoft.com/office/powerpoint/2010/main" val="2273907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2</a:t>
            </a:fld>
            <a:endParaRPr lang="en-US" dirty="0"/>
          </a:p>
        </p:txBody>
      </p:sp>
    </p:spTree>
    <p:extLst>
      <p:ext uri="{BB962C8B-B14F-4D97-AF65-F5344CB8AC3E}">
        <p14:creationId xmlns:p14="http://schemas.microsoft.com/office/powerpoint/2010/main" val="1375907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45FA33-991A-4E12-B959-20DC9D15F23F}" type="slidenum">
              <a:rPr lang="en-US" smtClean="0"/>
              <a:pPr/>
              <a:t>21</a:t>
            </a:fld>
            <a:endParaRPr lang="en-US" dirty="0"/>
          </a:p>
        </p:txBody>
      </p:sp>
    </p:spTree>
    <p:extLst>
      <p:ext uri="{BB962C8B-B14F-4D97-AF65-F5344CB8AC3E}">
        <p14:creationId xmlns:p14="http://schemas.microsoft.com/office/powerpoint/2010/main" val="9161431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22</a:t>
            </a:fld>
            <a:endParaRPr lang="en-US" dirty="0"/>
          </a:p>
        </p:txBody>
      </p:sp>
    </p:spTree>
    <p:extLst>
      <p:ext uri="{BB962C8B-B14F-4D97-AF65-F5344CB8AC3E}">
        <p14:creationId xmlns:p14="http://schemas.microsoft.com/office/powerpoint/2010/main" val="6844227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23</a:t>
            </a:fld>
            <a:endParaRPr lang="en-US" dirty="0"/>
          </a:p>
        </p:txBody>
      </p:sp>
    </p:spTree>
    <p:extLst>
      <p:ext uri="{BB962C8B-B14F-4D97-AF65-F5344CB8AC3E}">
        <p14:creationId xmlns:p14="http://schemas.microsoft.com/office/powerpoint/2010/main" val="23955290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24</a:t>
            </a:fld>
            <a:endParaRPr lang="en-US" dirty="0"/>
          </a:p>
        </p:txBody>
      </p:sp>
    </p:spTree>
    <p:extLst>
      <p:ext uri="{BB962C8B-B14F-4D97-AF65-F5344CB8AC3E}">
        <p14:creationId xmlns:p14="http://schemas.microsoft.com/office/powerpoint/2010/main" val="3019043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25</a:t>
            </a:fld>
            <a:endParaRPr lang="en-US" dirty="0"/>
          </a:p>
        </p:txBody>
      </p:sp>
    </p:spTree>
    <p:extLst>
      <p:ext uri="{BB962C8B-B14F-4D97-AF65-F5344CB8AC3E}">
        <p14:creationId xmlns:p14="http://schemas.microsoft.com/office/powerpoint/2010/main" val="30008454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26</a:t>
            </a:fld>
            <a:endParaRPr lang="en-US" dirty="0"/>
          </a:p>
        </p:txBody>
      </p:sp>
    </p:spTree>
    <p:extLst>
      <p:ext uri="{BB962C8B-B14F-4D97-AF65-F5344CB8AC3E}">
        <p14:creationId xmlns:p14="http://schemas.microsoft.com/office/powerpoint/2010/main" val="18156242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27</a:t>
            </a:fld>
            <a:endParaRPr lang="en-US" dirty="0"/>
          </a:p>
        </p:txBody>
      </p:sp>
    </p:spTree>
    <p:extLst>
      <p:ext uri="{BB962C8B-B14F-4D97-AF65-F5344CB8AC3E}">
        <p14:creationId xmlns:p14="http://schemas.microsoft.com/office/powerpoint/2010/main" val="17395557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28</a:t>
            </a:fld>
            <a:endParaRPr lang="en-US" dirty="0"/>
          </a:p>
        </p:txBody>
      </p:sp>
    </p:spTree>
    <p:extLst>
      <p:ext uri="{BB962C8B-B14F-4D97-AF65-F5344CB8AC3E}">
        <p14:creationId xmlns:p14="http://schemas.microsoft.com/office/powerpoint/2010/main" val="30474124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29</a:t>
            </a:fld>
            <a:endParaRPr lang="en-US" dirty="0"/>
          </a:p>
        </p:txBody>
      </p:sp>
    </p:spTree>
    <p:extLst>
      <p:ext uri="{BB962C8B-B14F-4D97-AF65-F5344CB8AC3E}">
        <p14:creationId xmlns:p14="http://schemas.microsoft.com/office/powerpoint/2010/main" val="42757013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Notes Placeholder 2"/>
          <p:cNvSpPr>
            <a:spLocks noGrp="1"/>
          </p:cNvSpPr>
          <p:nvPr>
            <p:ph type="body" idx="1"/>
          </p:nvPr>
        </p:nvSpPr>
        <p:spPr>
          <a:noFill/>
          <a:ln/>
        </p:spPr>
        <p:txBody>
          <a:bodyPr/>
          <a:lstStyle/>
          <a:p>
            <a:r>
              <a:rPr lang="en-US" dirty="0" smtClean="0"/>
              <a:t>Hours per week during first-year</a:t>
            </a:r>
          </a:p>
        </p:txBody>
      </p:sp>
      <p:sp>
        <p:nvSpPr>
          <p:cNvPr id="134148" name="Header Placeholder 3"/>
          <p:cNvSpPr>
            <a:spLocks noGrp="1"/>
          </p:cNvSpPr>
          <p:nvPr>
            <p:ph type="hdr" sz="quarter"/>
          </p:nvPr>
        </p:nvSpPr>
        <p:spPr>
          <a:noFill/>
        </p:spPr>
        <p:txBody>
          <a:bodyPr/>
          <a:lstStyle/>
          <a:p>
            <a:r>
              <a:rPr lang="en-US" dirty="0" smtClean="0"/>
              <a:t>First-Year Success Symposium: September 28, 2007</a:t>
            </a:r>
          </a:p>
        </p:txBody>
      </p:sp>
      <p:sp>
        <p:nvSpPr>
          <p:cNvPr id="134149" name="Footer Placeholder 4"/>
          <p:cNvSpPr>
            <a:spLocks noGrp="1"/>
          </p:cNvSpPr>
          <p:nvPr>
            <p:ph type="ftr" sz="quarter" idx="4"/>
          </p:nvPr>
        </p:nvSpPr>
        <p:spPr>
          <a:noFill/>
        </p:spPr>
        <p:txBody>
          <a:bodyPr/>
          <a:lstStyle/>
          <a:p>
            <a:r>
              <a:rPr lang="en-US" dirty="0" smtClean="0"/>
              <a:t>Presentation by: Michele J. Hansen, Ph.D. </a:t>
            </a:r>
          </a:p>
        </p:txBody>
      </p:sp>
      <p:sp>
        <p:nvSpPr>
          <p:cNvPr id="134150" name="Slide Number Placeholder 5"/>
          <p:cNvSpPr>
            <a:spLocks noGrp="1"/>
          </p:cNvSpPr>
          <p:nvPr>
            <p:ph type="sldNum" sz="quarter" idx="5"/>
          </p:nvPr>
        </p:nvSpPr>
        <p:spPr>
          <a:noFill/>
        </p:spPr>
        <p:txBody>
          <a:bodyPr/>
          <a:lstStyle/>
          <a:p>
            <a:fld id="{F6F024CD-7B9E-48D5-8C3A-8AEDD8D6F082}" type="slidenum">
              <a:rPr lang="en-US" smtClean="0"/>
              <a:pPr/>
              <a:t>30</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3</a:t>
            </a:fld>
            <a:endParaRPr lang="en-US" dirty="0"/>
          </a:p>
        </p:txBody>
      </p:sp>
    </p:spTree>
    <p:extLst>
      <p:ext uri="{BB962C8B-B14F-4D97-AF65-F5344CB8AC3E}">
        <p14:creationId xmlns:p14="http://schemas.microsoft.com/office/powerpoint/2010/main" val="37049424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31</a:t>
            </a:fld>
            <a:endParaRPr lang="en-US" dirty="0"/>
          </a:p>
        </p:txBody>
      </p:sp>
    </p:spTree>
    <p:extLst>
      <p:ext uri="{BB962C8B-B14F-4D97-AF65-F5344CB8AC3E}">
        <p14:creationId xmlns:p14="http://schemas.microsoft.com/office/powerpoint/2010/main" val="30099432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32</a:t>
            </a:fld>
            <a:endParaRPr lang="en-US" dirty="0"/>
          </a:p>
        </p:txBody>
      </p:sp>
    </p:spTree>
    <p:extLst>
      <p:ext uri="{BB962C8B-B14F-4D97-AF65-F5344CB8AC3E}">
        <p14:creationId xmlns:p14="http://schemas.microsoft.com/office/powerpoint/2010/main" val="24980887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33</a:t>
            </a:fld>
            <a:endParaRPr lang="en-US" dirty="0"/>
          </a:p>
        </p:txBody>
      </p:sp>
    </p:spTree>
    <p:extLst>
      <p:ext uri="{BB962C8B-B14F-4D97-AF65-F5344CB8AC3E}">
        <p14:creationId xmlns:p14="http://schemas.microsoft.com/office/powerpoint/2010/main" val="24579992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34</a:t>
            </a:fld>
            <a:endParaRPr lang="en-US" dirty="0"/>
          </a:p>
        </p:txBody>
      </p:sp>
    </p:spTree>
    <p:extLst>
      <p:ext uri="{BB962C8B-B14F-4D97-AF65-F5344CB8AC3E}">
        <p14:creationId xmlns:p14="http://schemas.microsoft.com/office/powerpoint/2010/main" val="2729500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4</a:t>
            </a:fld>
            <a:endParaRPr lang="en-US" dirty="0"/>
          </a:p>
        </p:txBody>
      </p:sp>
    </p:spTree>
    <p:extLst>
      <p:ext uri="{BB962C8B-B14F-4D97-AF65-F5344CB8AC3E}">
        <p14:creationId xmlns:p14="http://schemas.microsoft.com/office/powerpoint/2010/main" val="807588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5</a:t>
            </a:fld>
            <a:endParaRPr lang="en-US" dirty="0"/>
          </a:p>
        </p:txBody>
      </p:sp>
    </p:spTree>
    <p:extLst>
      <p:ext uri="{BB962C8B-B14F-4D97-AF65-F5344CB8AC3E}">
        <p14:creationId xmlns:p14="http://schemas.microsoft.com/office/powerpoint/2010/main" val="3597173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6</a:t>
            </a:fld>
            <a:endParaRPr lang="en-US" dirty="0"/>
          </a:p>
        </p:txBody>
      </p:sp>
    </p:spTree>
    <p:extLst>
      <p:ext uri="{BB962C8B-B14F-4D97-AF65-F5344CB8AC3E}">
        <p14:creationId xmlns:p14="http://schemas.microsoft.com/office/powerpoint/2010/main" val="2465477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8</a:t>
            </a:fld>
            <a:endParaRPr lang="en-US" dirty="0"/>
          </a:p>
        </p:txBody>
      </p:sp>
    </p:spTree>
    <p:extLst>
      <p:ext uri="{BB962C8B-B14F-4D97-AF65-F5344CB8AC3E}">
        <p14:creationId xmlns:p14="http://schemas.microsoft.com/office/powerpoint/2010/main" val="3915365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9</a:t>
            </a:fld>
            <a:endParaRPr lang="en-US" dirty="0"/>
          </a:p>
        </p:txBody>
      </p:sp>
    </p:spTree>
    <p:extLst>
      <p:ext uri="{BB962C8B-B14F-4D97-AF65-F5344CB8AC3E}">
        <p14:creationId xmlns:p14="http://schemas.microsoft.com/office/powerpoint/2010/main" val="3988860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45FA33-991A-4E12-B959-20DC9D15F23F}" type="slidenum">
              <a:rPr lang="en-US" smtClean="0"/>
              <a:pPr/>
              <a:t>10</a:t>
            </a:fld>
            <a:endParaRPr lang="en-US" dirty="0"/>
          </a:p>
        </p:txBody>
      </p:sp>
    </p:spTree>
    <p:extLst>
      <p:ext uri="{BB962C8B-B14F-4D97-AF65-F5344CB8AC3E}">
        <p14:creationId xmlns:p14="http://schemas.microsoft.com/office/powerpoint/2010/main" val="742896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52"/>
          <p:cNvSpPr>
            <a:spLocks noChangeArrowheads="1"/>
          </p:cNvSpPr>
          <p:nvPr/>
        </p:nvSpPr>
        <p:spPr bwMode="auto">
          <a:xfrm>
            <a:off x="0" y="0"/>
            <a:ext cx="9144000" cy="4648200"/>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dirty="0"/>
          </a:p>
        </p:txBody>
      </p:sp>
      <p:sp>
        <p:nvSpPr>
          <p:cNvPr id="5" name="Line 24"/>
          <p:cNvSpPr>
            <a:spLocks noChangeShapeType="1"/>
          </p:cNvSpPr>
          <p:nvPr/>
        </p:nvSpPr>
        <p:spPr bwMode="auto">
          <a:xfrm>
            <a:off x="2106613" y="2551113"/>
            <a:ext cx="4903787"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6" name="Line 53"/>
          <p:cNvSpPr>
            <a:spLocks noChangeShapeType="1"/>
          </p:cNvSpPr>
          <p:nvPr/>
        </p:nvSpPr>
        <p:spPr bwMode="auto">
          <a:xfrm>
            <a:off x="0" y="4648200"/>
            <a:ext cx="9144000" cy="0"/>
          </a:xfrm>
          <a:prstGeom prst="line">
            <a:avLst/>
          </a:prstGeom>
          <a:noFill/>
          <a:ln w="476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3075" name="Rectangle 3"/>
          <p:cNvSpPr>
            <a:spLocks noGrp="1" noChangeArrowheads="1"/>
          </p:cNvSpPr>
          <p:nvPr>
            <p:ph type="subTitle" idx="1"/>
          </p:nvPr>
        </p:nvSpPr>
        <p:spPr>
          <a:xfrm>
            <a:off x="457200" y="1763713"/>
            <a:ext cx="8226425" cy="508000"/>
          </a:xfrm>
        </p:spPr>
        <p:txBody>
          <a:bodyPr anchor="ctr"/>
          <a:lstStyle>
            <a:lvl1pPr marL="0" indent="0" algn="ctr">
              <a:buFontTx/>
              <a:buNone/>
              <a:defRPr>
                <a:solidFill>
                  <a:schemeClr val="bg1"/>
                </a:solidFill>
              </a:defRPr>
            </a:lvl1pPr>
          </a:lstStyle>
          <a:p>
            <a:pPr lvl="0"/>
            <a:r>
              <a:rPr lang="en-US" noProof="0" smtClean="0"/>
              <a:t>Click to edit Master subtitle style</a:t>
            </a:r>
          </a:p>
        </p:txBody>
      </p:sp>
      <p:sp>
        <p:nvSpPr>
          <p:cNvPr id="3091" name="Rectangle 19"/>
          <p:cNvSpPr>
            <a:spLocks noGrp="1" noChangeArrowheads="1"/>
          </p:cNvSpPr>
          <p:nvPr>
            <p:ph type="ctrTitle" sz="quarter"/>
          </p:nvPr>
        </p:nvSpPr>
        <p:spPr>
          <a:xfrm>
            <a:off x="455613" y="1014413"/>
            <a:ext cx="8226425" cy="776287"/>
          </a:xfrm>
        </p:spPr>
        <p:txBody>
          <a:bodyPr/>
          <a:lstStyle>
            <a:lvl1pPr algn="ctr">
              <a:defRPr sz="4200" b="0">
                <a:solidFill>
                  <a:schemeClr val="bg1"/>
                </a:solidFill>
              </a:defRPr>
            </a:lvl1pPr>
          </a:lstStyle>
          <a:p>
            <a:pPr lvl="0"/>
            <a:r>
              <a:rPr lang="en-US" noProof="0" smtClean="0"/>
              <a:t>Click to edit Master title style</a:t>
            </a:r>
          </a:p>
        </p:txBody>
      </p:sp>
    </p:spTree>
    <p:extLst>
      <p:ext uri="{BB962C8B-B14F-4D97-AF65-F5344CB8AC3E}">
        <p14:creationId xmlns:p14="http://schemas.microsoft.com/office/powerpoint/2010/main" val="2521186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dt" sz="half" idx="10"/>
          </p:nvPr>
        </p:nvSpPr>
        <p:spPr>
          <a:ln/>
        </p:spPr>
        <p:txBody>
          <a:bodyPr/>
          <a:lstStyle>
            <a:lvl1pPr>
              <a:defRPr/>
            </a:lvl1pPr>
          </a:lstStyle>
          <a:p>
            <a:fld id="{423FEB85-6A37-45B3-BFEC-179379979907}" type="datetime4">
              <a:rPr lang="en-US"/>
              <a:pPr/>
              <a:t>December 15, 2015</a:t>
            </a:fld>
            <a:endParaRPr lang="en-US" sz="1400" i="1" dirty="0"/>
          </a:p>
        </p:txBody>
      </p:sp>
      <p:sp>
        <p:nvSpPr>
          <p:cNvPr id="5" name="Rectangle 19"/>
          <p:cNvSpPr>
            <a:spLocks noGrp="1" noChangeArrowheads="1"/>
          </p:cNvSpPr>
          <p:nvPr>
            <p:ph type="ftr" sz="quarter" idx="11"/>
          </p:nvPr>
        </p:nvSpPr>
        <p:spPr>
          <a:ln/>
        </p:spPr>
        <p:txBody>
          <a:bodyPr/>
          <a:lstStyle>
            <a:lvl1pPr>
              <a:defRPr/>
            </a:lvl1pPr>
          </a:lstStyle>
          <a:p>
            <a:pPr>
              <a:defRPr/>
            </a:pPr>
            <a:r>
              <a:rPr lang="en-US" dirty="0"/>
              <a:t>Presentation Title</a:t>
            </a:r>
            <a:endParaRPr lang="en-US" sz="1400" i="1" dirty="0"/>
          </a:p>
        </p:txBody>
      </p:sp>
    </p:spTree>
    <p:extLst>
      <p:ext uri="{BB962C8B-B14F-4D97-AF65-F5344CB8AC3E}">
        <p14:creationId xmlns:p14="http://schemas.microsoft.com/office/powerpoint/2010/main" val="2291546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811213"/>
            <a:ext cx="1778000" cy="5080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811213"/>
            <a:ext cx="5181600" cy="5080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dt" sz="half" idx="10"/>
          </p:nvPr>
        </p:nvSpPr>
        <p:spPr>
          <a:ln/>
        </p:spPr>
        <p:txBody>
          <a:bodyPr/>
          <a:lstStyle>
            <a:lvl1pPr>
              <a:defRPr/>
            </a:lvl1pPr>
          </a:lstStyle>
          <a:p>
            <a:fld id="{F3B26AFA-BC15-4B0E-8FD9-06742D8E2582}" type="datetime4">
              <a:rPr lang="en-US"/>
              <a:pPr/>
              <a:t>December 15, 2015</a:t>
            </a:fld>
            <a:endParaRPr lang="en-US" sz="1400" i="1" dirty="0"/>
          </a:p>
        </p:txBody>
      </p:sp>
      <p:sp>
        <p:nvSpPr>
          <p:cNvPr id="5" name="Rectangle 19"/>
          <p:cNvSpPr>
            <a:spLocks noGrp="1" noChangeArrowheads="1"/>
          </p:cNvSpPr>
          <p:nvPr>
            <p:ph type="ftr" sz="quarter" idx="11"/>
          </p:nvPr>
        </p:nvSpPr>
        <p:spPr>
          <a:ln/>
        </p:spPr>
        <p:txBody>
          <a:bodyPr/>
          <a:lstStyle>
            <a:lvl1pPr>
              <a:defRPr/>
            </a:lvl1pPr>
          </a:lstStyle>
          <a:p>
            <a:pPr>
              <a:defRPr/>
            </a:pPr>
            <a:r>
              <a:rPr lang="en-US" dirty="0"/>
              <a:t>Presentation Title</a:t>
            </a:r>
            <a:endParaRPr lang="en-US" sz="1400" i="1" dirty="0"/>
          </a:p>
        </p:txBody>
      </p:sp>
    </p:spTree>
    <p:extLst>
      <p:ext uri="{BB962C8B-B14F-4D97-AF65-F5344CB8AC3E}">
        <p14:creationId xmlns:p14="http://schemas.microsoft.com/office/powerpoint/2010/main" val="7652352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80772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1027113" y="1371600"/>
            <a:ext cx="8116887" cy="5486400"/>
          </a:xfrm>
        </p:spPr>
        <p:txBody>
          <a:bodyPr/>
          <a:lstStyle/>
          <a:p>
            <a:pPr lvl="0"/>
            <a:endParaRPr lang="en-US" noProof="0" dirty="0" smtClean="0"/>
          </a:p>
        </p:txBody>
      </p:sp>
      <p:sp>
        <p:nvSpPr>
          <p:cNvPr id="4" name="Rectangle 4"/>
          <p:cNvSpPr>
            <a:spLocks noGrp="1" noChangeArrowheads="1"/>
          </p:cNvSpPr>
          <p:nvPr>
            <p:ph type="sldNum" sz="quarter" idx="10"/>
          </p:nvPr>
        </p:nvSpPr>
        <p:spPr>
          <a:xfrm>
            <a:off x="6553200" y="6248400"/>
            <a:ext cx="2133600" cy="457200"/>
          </a:xfrm>
          <a:prstGeom prst="rect">
            <a:avLst/>
          </a:prstGeom>
          <a:ln/>
        </p:spPr>
        <p:txBody>
          <a:bodyPr/>
          <a:lstStyle>
            <a:lvl1pPr>
              <a:defRPr/>
            </a:lvl1pPr>
          </a:lstStyle>
          <a:p>
            <a:pPr>
              <a:defRPr/>
            </a:pPr>
            <a:fld id="{40B65F25-501F-4B52-A979-53466734956A}" type="slidenum">
              <a:rPr lang="en-US"/>
              <a:pPr>
                <a:defRPr/>
              </a:pPr>
              <a:t>‹#›</a:t>
            </a:fld>
            <a:endParaRPr lang="en-US" dirty="0"/>
          </a:p>
        </p:txBody>
      </p:sp>
    </p:spTree>
    <p:extLst>
      <p:ext uri="{BB962C8B-B14F-4D97-AF65-F5344CB8AC3E}">
        <p14:creationId xmlns:p14="http://schemas.microsoft.com/office/powerpoint/2010/main" val="1351269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811213"/>
            <a:ext cx="8253413"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381000" y="2057400"/>
            <a:ext cx="7948612"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dt" sz="half" idx="10"/>
          </p:nvPr>
        </p:nvSpPr>
        <p:spPr>
          <a:ln/>
        </p:spPr>
        <p:txBody>
          <a:bodyPr/>
          <a:lstStyle>
            <a:lvl1pPr algn="l" rtl="0" eaLnBrk="0" fontAlgn="base" hangingPunct="0">
              <a:spcBef>
                <a:spcPct val="0"/>
              </a:spcBef>
              <a:spcAft>
                <a:spcPct val="0"/>
              </a:spcAft>
              <a:defRPr lang="en-US" sz="1200" b="0" i="0" kern="1200" smtClean="0">
                <a:solidFill>
                  <a:schemeClr val="tx1"/>
                </a:solidFill>
                <a:latin typeface="Arial" charset="0"/>
                <a:ea typeface="ＭＳ Ｐゴシック" charset="0"/>
                <a:cs typeface="+mn-cs"/>
              </a:defRPr>
            </a:lvl1pPr>
          </a:lstStyle>
          <a:p>
            <a:pPr>
              <a:defRPr/>
            </a:pPr>
            <a:r>
              <a:rPr lang="en-US" dirty="0" smtClean="0"/>
              <a:t>October 5, 2012</a:t>
            </a:r>
            <a:endParaRPr lang="en-US" dirty="0"/>
          </a:p>
        </p:txBody>
      </p:sp>
      <p:sp>
        <p:nvSpPr>
          <p:cNvPr id="5" name="Rectangle 19"/>
          <p:cNvSpPr>
            <a:spLocks noGrp="1" noChangeArrowheads="1"/>
          </p:cNvSpPr>
          <p:nvPr>
            <p:ph type="ftr" sz="quarter" idx="11"/>
          </p:nvPr>
        </p:nvSpPr>
        <p:spPr>
          <a:ln/>
        </p:spPr>
        <p:txBody>
          <a:bodyPr/>
          <a:lstStyle>
            <a:lvl1pPr>
              <a:defRPr/>
            </a:lvl1pPr>
          </a:lstStyle>
          <a:p>
            <a:pPr>
              <a:defRPr/>
            </a:pPr>
            <a:r>
              <a:rPr lang="en-US" dirty="0" smtClean="0"/>
              <a:t>CRG Sophomores</a:t>
            </a:r>
            <a:endParaRPr lang="en-US" sz="1400" i="1" dirty="0"/>
          </a:p>
        </p:txBody>
      </p:sp>
    </p:spTree>
    <p:extLst>
      <p:ext uri="{BB962C8B-B14F-4D97-AF65-F5344CB8AC3E}">
        <p14:creationId xmlns:p14="http://schemas.microsoft.com/office/powerpoint/2010/main" val="1331499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8"/>
          <p:cNvSpPr>
            <a:spLocks noGrp="1" noChangeArrowheads="1"/>
          </p:cNvSpPr>
          <p:nvPr>
            <p:ph type="dt" sz="half" idx="10"/>
          </p:nvPr>
        </p:nvSpPr>
        <p:spPr>
          <a:ln/>
        </p:spPr>
        <p:txBody>
          <a:bodyPr/>
          <a:lstStyle>
            <a:lvl1pPr>
              <a:defRPr/>
            </a:lvl1pPr>
          </a:lstStyle>
          <a:p>
            <a:fld id="{350B68C1-2966-4B8D-9AAB-39127BDC81B3}" type="datetime4">
              <a:rPr lang="en-US"/>
              <a:pPr/>
              <a:t>December 15, 2015</a:t>
            </a:fld>
            <a:endParaRPr lang="en-US" sz="1400" i="1" dirty="0"/>
          </a:p>
        </p:txBody>
      </p:sp>
      <p:sp>
        <p:nvSpPr>
          <p:cNvPr id="5" name="Rectangle 19"/>
          <p:cNvSpPr>
            <a:spLocks noGrp="1" noChangeArrowheads="1"/>
          </p:cNvSpPr>
          <p:nvPr>
            <p:ph type="ftr" sz="quarter" idx="11"/>
          </p:nvPr>
        </p:nvSpPr>
        <p:spPr>
          <a:ln/>
        </p:spPr>
        <p:txBody>
          <a:bodyPr/>
          <a:lstStyle>
            <a:lvl1pPr>
              <a:defRPr/>
            </a:lvl1pPr>
          </a:lstStyle>
          <a:p>
            <a:pPr>
              <a:defRPr/>
            </a:pPr>
            <a:r>
              <a:rPr lang="en-US" dirty="0"/>
              <a:t>Presentation Title</a:t>
            </a:r>
            <a:endParaRPr lang="en-US" sz="1400" i="1" dirty="0"/>
          </a:p>
        </p:txBody>
      </p:sp>
    </p:spTree>
    <p:extLst>
      <p:ext uri="{BB962C8B-B14F-4D97-AF65-F5344CB8AC3E}">
        <p14:creationId xmlns:p14="http://schemas.microsoft.com/office/powerpoint/2010/main" val="789420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5588" y="1852613"/>
            <a:ext cx="3478212"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56200" y="1852613"/>
            <a:ext cx="34798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8"/>
          <p:cNvSpPr>
            <a:spLocks noGrp="1" noChangeArrowheads="1"/>
          </p:cNvSpPr>
          <p:nvPr>
            <p:ph type="dt" sz="half" idx="10"/>
          </p:nvPr>
        </p:nvSpPr>
        <p:spPr>
          <a:ln/>
        </p:spPr>
        <p:txBody>
          <a:bodyPr/>
          <a:lstStyle>
            <a:lvl1pPr>
              <a:defRPr/>
            </a:lvl1pPr>
          </a:lstStyle>
          <a:p>
            <a:fld id="{40A97BFB-A3A6-49F8-B5FC-A701B1026B0C}" type="datetime4">
              <a:rPr lang="en-US"/>
              <a:pPr/>
              <a:t>December 15, 2015</a:t>
            </a:fld>
            <a:endParaRPr lang="en-US" sz="1400" i="1" dirty="0"/>
          </a:p>
        </p:txBody>
      </p:sp>
      <p:sp>
        <p:nvSpPr>
          <p:cNvPr id="6" name="Rectangle 19"/>
          <p:cNvSpPr>
            <a:spLocks noGrp="1" noChangeArrowheads="1"/>
          </p:cNvSpPr>
          <p:nvPr>
            <p:ph type="ftr" sz="quarter" idx="11"/>
          </p:nvPr>
        </p:nvSpPr>
        <p:spPr>
          <a:ln/>
        </p:spPr>
        <p:txBody>
          <a:bodyPr/>
          <a:lstStyle>
            <a:lvl1pPr>
              <a:defRPr/>
            </a:lvl1pPr>
          </a:lstStyle>
          <a:p>
            <a:pPr>
              <a:defRPr/>
            </a:pPr>
            <a:r>
              <a:rPr lang="en-US" dirty="0"/>
              <a:t>Presentation Title</a:t>
            </a:r>
            <a:endParaRPr lang="en-US" sz="1400" i="1" dirty="0"/>
          </a:p>
        </p:txBody>
      </p:sp>
    </p:spTree>
    <p:extLst>
      <p:ext uri="{BB962C8B-B14F-4D97-AF65-F5344CB8AC3E}">
        <p14:creationId xmlns:p14="http://schemas.microsoft.com/office/powerpoint/2010/main" val="3217993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8"/>
          <p:cNvSpPr>
            <a:spLocks noGrp="1" noChangeArrowheads="1"/>
          </p:cNvSpPr>
          <p:nvPr>
            <p:ph type="dt" sz="half" idx="10"/>
          </p:nvPr>
        </p:nvSpPr>
        <p:spPr>
          <a:ln/>
        </p:spPr>
        <p:txBody>
          <a:bodyPr/>
          <a:lstStyle>
            <a:lvl1pPr>
              <a:defRPr/>
            </a:lvl1pPr>
          </a:lstStyle>
          <a:p>
            <a:fld id="{D208B401-9E88-42B4-880F-587179E90291}" type="datetime4">
              <a:rPr lang="en-US"/>
              <a:pPr/>
              <a:t>December 15, 2015</a:t>
            </a:fld>
            <a:endParaRPr lang="en-US" sz="1400" i="1" dirty="0"/>
          </a:p>
        </p:txBody>
      </p:sp>
      <p:sp>
        <p:nvSpPr>
          <p:cNvPr id="8" name="Rectangle 19"/>
          <p:cNvSpPr>
            <a:spLocks noGrp="1" noChangeArrowheads="1"/>
          </p:cNvSpPr>
          <p:nvPr>
            <p:ph type="ftr" sz="quarter" idx="11"/>
          </p:nvPr>
        </p:nvSpPr>
        <p:spPr>
          <a:ln/>
        </p:spPr>
        <p:txBody>
          <a:bodyPr/>
          <a:lstStyle>
            <a:lvl1pPr>
              <a:defRPr/>
            </a:lvl1pPr>
          </a:lstStyle>
          <a:p>
            <a:pPr>
              <a:defRPr/>
            </a:pPr>
            <a:r>
              <a:rPr lang="en-US" dirty="0"/>
              <a:t>Presentation Title</a:t>
            </a:r>
            <a:endParaRPr lang="en-US" sz="1400" i="1" dirty="0"/>
          </a:p>
        </p:txBody>
      </p:sp>
    </p:spTree>
    <p:extLst>
      <p:ext uri="{BB962C8B-B14F-4D97-AF65-F5344CB8AC3E}">
        <p14:creationId xmlns:p14="http://schemas.microsoft.com/office/powerpoint/2010/main" val="866860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8"/>
          <p:cNvSpPr>
            <a:spLocks noGrp="1" noChangeArrowheads="1"/>
          </p:cNvSpPr>
          <p:nvPr>
            <p:ph type="dt" sz="half" idx="10"/>
          </p:nvPr>
        </p:nvSpPr>
        <p:spPr>
          <a:ln/>
        </p:spPr>
        <p:txBody>
          <a:bodyPr/>
          <a:lstStyle>
            <a:lvl1pPr>
              <a:defRPr/>
            </a:lvl1pPr>
          </a:lstStyle>
          <a:p>
            <a:fld id="{EA81FA49-2E49-48C5-8793-BD1AA948125D}" type="datetime4">
              <a:rPr lang="en-US"/>
              <a:pPr/>
              <a:t>December 15, 2015</a:t>
            </a:fld>
            <a:endParaRPr lang="en-US" sz="1400" i="1" dirty="0"/>
          </a:p>
        </p:txBody>
      </p:sp>
      <p:sp>
        <p:nvSpPr>
          <p:cNvPr id="4" name="Rectangle 19"/>
          <p:cNvSpPr>
            <a:spLocks noGrp="1" noChangeArrowheads="1"/>
          </p:cNvSpPr>
          <p:nvPr>
            <p:ph type="ftr" sz="quarter" idx="11"/>
          </p:nvPr>
        </p:nvSpPr>
        <p:spPr>
          <a:ln/>
        </p:spPr>
        <p:txBody>
          <a:bodyPr/>
          <a:lstStyle>
            <a:lvl1pPr>
              <a:defRPr/>
            </a:lvl1pPr>
          </a:lstStyle>
          <a:p>
            <a:pPr>
              <a:defRPr/>
            </a:pPr>
            <a:r>
              <a:rPr lang="en-US" dirty="0"/>
              <a:t>Presentation Title</a:t>
            </a:r>
            <a:endParaRPr lang="en-US" sz="1400" i="1" dirty="0"/>
          </a:p>
        </p:txBody>
      </p:sp>
    </p:spTree>
    <p:extLst>
      <p:ext uri="{BB962C8B-B14F-4D97-AF65-F5344CB8AC3E}">
        <p14:creationId xmlns:p14="http://schemas.microsoft.com/office/powerpoint/2010/main" val="4155340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8"/>
          <p:cNvSpPr>
            <a:spLocks noGrp="1" noChangeArrowheads="1"/>
          </p:cNvSpPr>
          <p:nvPr>
            <p:ph type="dt" sz="half" idx="10"/>
          </p:nvPr>
        </p:nvSpPr>
        <p:spPr>
          <a:ln/>
        </p:spPr>
        <p:txBody>
          <a:bodyPr/>
          <a:lstStyle>
            <a:lvl1pPr>
              <a:defRPr/>
            </a:lvl1pPr>
          </a:lstStyle>
          <a:p>
            <a:fld id="{71C381E0-3134-4027-B4BA-39DB8E871BB3}" type="datetime4">
              <a:rPr lang="en-US"/>
              <a:pPr/>
              <a:t>December 15, 2015</a:t>
            </a:fld>
            <a:endParaRPr lang="en-US" sz="1400" i="1" dirty="0"/>
          </a:p>
        </p:txBody>
      </p:sp>
      <p:sp>
        <p:nvSpPr>
          <p:cNvPr id="3" name="Rectangle 19"/>
          <p:cNvSpPr>
            <a:spLocks noGrp="1" noChangeArrowheads="1"/>
          </p:cNvSpPr>
          <p:nvPr>
            <p:ph type="ftr" sz="quarter" idx="11"/>
          </p:nvPr>
        </p:nvSpPr>
        <p:spPr>
          <a:ln/>
        </p:spPr>
        <p:txBody>
          <a:bodyPr/>
          <a:lstStyle>
            <a:lvl1pPr>
              <a:defRPr/>
            </a:lvl1pPr>
          </a:lstStyle>
          <a:p>
            <a:pPr>
              <a:defRPr/>
            </a:pPr>
            <a:r>
              <a:rPr lang="en-US" dirty="0"/>
              <a:t>Presentation Title</a:t>
            </a:r>
            <a:endParaRPr lang="en-US" sz="1400" i="1" dirty="0"/>
          </a:p>
        </p:txBody>
      </p:sp>
    </p:spTree>
    <p:extLst>
      <p:ext uri="{BB962C8B-B14F-4D97-AF65-F5344CB8AC3E}">
        <p14:creationId xmlns:p14="http://schemas.microsoft.com/office/powerpoint/2010/main" val="3809717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8"/>
          <p:cNvSpPr>
            <a:spLocks noGrp="1" noChangeArrowheads="1"/>
          </p:cNvSpPr>
          <p:nvPr>
            <p:ph type="dt" sz="half" idx="10"/>
          </p:nvPr>
        </p:nvSpPr>
        <p:spPr>
          <a:ln/>
        </p:spPr>
        <p:txBody>
          <a:bodyPr/>
          <a:lstStyle>
            <a:lvl1pPr>
              <a:defRPr/>
            </a:lvl1pPr>
          </a:lstStyle>
          <a:p>
            <a:fld id="{C3A12CBC-BF15-40BF-A9CF-CB6B1ED17E97}" type="datetime4">
              <a:rPr lang="en-US"/>
              <a:pPr/>
              <a:t>December 15, 2015</a:t>
            </a:fld>
            <a:endParaRPr lang="en-US" sz="1400" i="1" dirty="0"/>
          </a:p>
        </p:txBody>
      </p:sp>
      <p:sp>
        <p:nvSpPr>
          <p:cNvPr id="6" name="Rectangle 19"/>
          <p:cNvSpPr>
            <a:spLocks noGrp="1" noChangeArrowheads="1"/>
          </p:cNvSpPr>
          <p:nvPr>
            <p:ph type="ftr" sz="quarter" idx="11"/>
          </p:nvPr>
        </p:nvSpPr>
        <p:spPr>
          <a:ln/>
        </p:spPr>
        <p:txBody>
          <a:bodyPr/>
          <a:lstStyle>
            <a:lvl1pPr>
              <a:defRPr/>
            </a:lvl1pPr>
          </a:lstStyle>
          <a:p>
            <a:pPr>
              <a:defRPr/>
            </a:pPr>
            <a:r>
              <a:rPr lang="en-US" dirty="0"/>
              <a:t>Presentation Title</a:t>
            </a:r>
            <a:endParaRPr lang="en-US" sz="1400" i="1" dirty="0"/>
          </a:p>
        </p:txBody>
      </p:sp>
    </p:spTree>
    <p:extLst>
      <p:ext uri="{BB962C8B-B14F-4D97-AF65-F5344CB8AC3E}">
        <p14:creationId xmlns:p14="http://schemas.microsoft.com/office/powerpoint/2010/main" val="423491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8"/>
          <p:cNvSpPr>
            <a:spLocks noGrp="1" noChangeArrowheads="1"/>
          </p:cNvSpPr>
          <p:nvPr>
            <p:ph type="dt" sz="half" idx="10"/>
          </p:nvPr>
        </p:nvSpPr>
        <p:spPr>
          <a:ln/>
        </p:spPr>
        <p:txBody>
          <a:bodyPr/>
          <a:lstStyle>
            <a:lvl1pPr>
              <a:defRPr/>
            </a:lvl1pPr>
          </a:lstStyle>
          <a:p>
            <a:fld id="{580AFA37-EFAF-43D6-B7F5-E63B845CE3E5}" type="datetime4">
              <a:rPr lang="en-US"/>
              <a:pPr/>
              <a:t>December 15, 2015</a:t>
            </a:fld>
            <a:endParaRPr lang="en-US" sz="1400" i="1" dirty="0"/>
          </a:p>
        </p:txBody>
      </p:sp>
      <p:sp>
        <p:nvSpPr>
          <p:cNvPr id="6" name="Rectangle 19"/>
          <p:cNvSpPr>
            <a:spLocks noGrp="1" noChangeArrowheads="1"/>
          </p:cNvSpPr>
          <p:nvPr>
            <p:ph type="ftr" sz="quarter" idx="11"/>
          </p:nvPr>
        </p:nvSpPr>
        <p:spPr>
          <a:ln/>
        </p:spPr>
        <p:txBody>
          <a:bodyPr/>
          <a:lstStyle>
            <a:lvl1pPr>
              <a:defRPr/>
            </a:lvl1pPr>
          </a:lstStyle>
          <a:p>
            <a:pPr>
              <a:defRPr/>
            </a:pPr>
            <a:r>
              <a:rPr lang="en-US" dirty="0"/>
              <a:t>Presentation Title</a:t>
            </a:r>
            <a:endParaRPr lang="en-US" sz="1400" i="1" dirty="0"/>
          </a:p>
        </p:txBody>
      </p:sp>
    </p:spTree>
    <p:extLst>
      <p:ext uri="{BB962C8B-B14F-4D97-AF65-F5344CB8AC3E}">
        <p14:creationId xmlns:p14="http://schemas.microsoft.com/office/powerpoint/2010/main" val="3860731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9"/>
          <p:cNvSpPr>
            <a:spLocks noChangeArrowheads="1"/>
          </p:cNvSpPr>
          <p:nvPr/>
        </p:nvSpPr>
        <p:spPr bwMode="auto">
          <a:xfrm>
            <a:off x="0" y="6172200"/>
            <a:ext cx="9144000" cy="685800"/>
          </a:xfrm>
          <a:prstGeom prst="rect">
            <a:avLst/>
          </a:prstGeom>
          <a:solidFill>
            <a:schemeClr val="bg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dirty="0"/>
          </a:p>
        </p:txBody>
      </p:sp>
      <p:sp>
        <p:nvSpPr>
          <p:cNvPr id="1027" name="Rectangle 2"/>
          <p:cNvSpPr>
            <a:spLocks noGrp="1" noChangeArrowheads="1"/>
          </p:cNvSpPr>
          <p:nvPr>
            <p:ph type="title"/>
          </p:nvPr>
        </p:nvSpPr>
        <p:spPr bwMode="auto">
          <a:xfrm>
            <a:off x="304800" y="811213"/>
            <a:ext cx="8329613"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304800" y="1904999"/>
            <a:ext cx="8331200" cy="3986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42" name="Rectangle 18"/>
          <p:cNvSpPr>
            <a:spLocks noGrp="1" noChangeArrowheads="1"/>
          </p:cNvSpPr>
          <p:nvPr>
            <p:ph type="dt" sz="half" idx="2"/>
          </p:nvPr>
        </p:nvSpPr>
        <p:spPr bwMode="auto">
          <a:xfrm>
            <a:off x="7315200" y="152400"/>
            <a:ext cx="16002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i="0"/>
            </a:lvl1pPr>
          </a:lstStyle>
          <a:p>
            <a:r>
              <a:rPr lang="en-US" sz="1400" dirty="0" smtClean="0"/>
              <a:t>October 4, 2012</a:t>
            </a:r>
            <a:endParaRPr lang="en-US" sz="1400" dirty="0"/>
          </a:p>
        </p:txBody>
      </p:sp>
      <p:sp>
        <p:nvSpPr>
          <p:cNvPr id="1043" name="Rectangle 19"/>
          <p:cNvSpPr>
            <a:spLocks noGrp="1" noChangeArrowheads="1"/>
          </p:cNvSpPr>
          <p:nvPr>
            <p:ph type="ftr" sz="quarter" idx="3"/>
          </p:nvPr>
        </p:nvSpPr>
        <p:spPr bwMode="auto">
          <a:xfrm>
            <a:off x="228600" y="152400"/>
            <a:ext cx="4953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b="0" i="0" smtClean="0">
                <a:latin typeface="Arial" charset="0"/>
                <a:ea typeface="ＭＳ Ｐゴシック" charset="0"/>
              </a:defRPr>
            </a:lvl1pPr>
          </a:lstStyle>
          <a:p>
            <a:pPr>
              <a:defRPr/>
            </a:pPr>
            <a:r>
              <a:rPr lang="en-US" sz="1400" dirty="0" smtClean="0"/>
              <a:t>CRG Sophomores </a:t>
            </a:r>
            <a:endParaRPr lang="en-US" sz="1400" dirty="0"/>
          </a:p>
        </p:txBody>
      </p:sp>
      <p:sp>
        <p:nvSpPr>
          <p:cNvPr id="1031" name="Line 36"/>
          <p:cNvSpPr>
            <a:spLocks noChangeShapeType="1"/>
          </p:cNvSpPr>
          <p:nvPr/>
        </p:nvSpPr>
        <p:spPr bwMode="auto">
          <a:xfrm>
            <a:off x="0" y="442913"/>
            <a:ext cx="91440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32" name="Line 37"/>
          <p:cNvSpPr>
            <a:spLocks noChangeShapeType="1"/>
          </p:cNvSpPr>
          <p:nvPr/>
        </p:nvSpPr>
        <p:spPr bwMode="auto">
          <a:xfrm>
            <a:off x="0" y="6156325"/>
            <a:ext cx="9144000" cy="0"/>
          </a:xfrm>
          <a:prstGeom prst="line">
            <a:avLst/>
          </a:prstGeom>
          <a:noFill/>
          <a:ln w="4762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pic>
        <p:nvPicPr>
          <p:cNvPr id="1033" name="Picture 45" descr="IU Final Branding Bars"/>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4800" y="6376988"/>
            <a:ext cx="51054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sldNum="0" hdr="0"/>
  <p:txStyles>
    <p:titleStyle>
      <a:lvl1pPr algn="l" rtl="0" eaLnBrk="0" fontAlgn="base" hangingPunct="0">
        <a:spcBef>
          <a:spcPct val="0"/>
        </a:spcBef>
        <a:spcAft>
          <a:spcPct val="0"/>
        </a:spcAft>
        <a:defRPr sz="3400" b="1">
          <a:solidFill>
            <a:schemeClr val="accent1"/>
          </a:solidFill>
          <a:latin typeface="+mj-lt"/>
          <a:ea typeface="+mj-ea"/>
          <a:cs typeface="+mj-cs"/>
        </a:defRPr>
      </a:lvl1pPr>
      <a:lvl2pPr algn="l" rtl="0" eaLnBrk="0" fontAlgn="base" hangingPunct="0">
        <a:spcBef>
          <a:spcPct val="0"/>
        </a:spcBef>
        <a:spcAft>
          <a:spcPct val="0"/>
        </a:spcAft>
        <a:defRPr sz="3400" b="1">
          <a:solidFill>
            <a:schemeClr val="accent1"/>
          </a:solidFill>
          <a:latin typeface="Arial" charset="0"/>
          <a:ea typeface="ＭＳ Ｐゴシック" charset="0"/>
          <a:cs typeface="ＭＳ Ｐゴシック" charset="0"/>
        </a:defRPr>
      </a:lvl2pPr>
      <a:lvl3pPr algn="l" rtl="0" eaLnBrk="0" fontAlgn="base" hangingPunct="0">
        <a:spcBef>
          <a:spcPct val="0"/>
        </a:spcBef>
        <a:spcAft>
          <a:spcPct val="0"/>
        </a:spcAft>
        <a:defRPr sz="3400" b="1">
          <a:solidFill>
            <a:schemeClr val="accent1"/>
          </a:solidFill>
          <a:latin typeface="Arial" charset="0"/>
          <a:ea typeface="ＭＳ Ｐゴシック" charset="0"/>
          <a:cs typeface="ＭＳ Ｐゴシック" charset="0"/>
        </a:defRPr>
      </a:lvl3pPr>
      <a:lvl4pPr algn="l" rtl="0" eaLnBrk="0" fontAlgn="base" hangingPunct="0">
        <a:spcBef>
          <a:spcPct val="0"/>
        </a:spcBef>
        <a:spcAft>
          <a:spcPct val="0"/>
        </a:spcAft>
        <a:defRPr sz="3400" b="1">
          <a:solidFill>
            <a:schemeClr val="accent1"/>
          </a:solidFill>
          <a:latin typeface="Arial" charset="0"/>
          <a:ea typeface="ＭＳ Ｐゴシック" charset="0"/>
          <a:cs typeface="ＭＳ Ｐゴシック" charset="0"/>
        </a:defRPr>
      </a:lvl4pPr>
      <a:lvl5pPr algn="l" rtl="0" eaLnBrk="0" fontAlgn="base" hangingPunct="0">
        <a:spcBef>
          <a:spcPct val="0"/>
        </a:spcBef>
        <a:spcAft>
          <a:spcPct val="0"/>
        </a:spcAft>
        <a:defRPr sz="3400" b="1">
          <a:solidFill>
            <a:schemeClr val="accent1"/>
          </a:solidFill>
          <a:latin typeface="Arial" charset="0"/>
          <a:ea typeface="ＭＳ Ｐゴシック" charset="0"/>
          <a:cs typeface="ＭＳ Ｐゴシック" charset="0"/>
        </a:defRPr>
      </a:lvl5pPr>
      <a:lvl6pPr marL="457200" algn="l" rtl="0" fontAlgn="base">
        <a:spcBef>
          <a:spcPct val="0"/>
        </a:spcBef>
        <a:spcAft>
          <a:spcPct val="0"/>
        </a:spcAft>
        <a:defRPr sz="3400" b="1">
          <a:solidFill>
            <a:schemeClr val="accent1"/>
          </a:solidFill>
          <a:latin typeface="Arial" charset="0"/>
          <a:ea typeface="ＭＳ Ｐゴシック" charset="0"/>
          <a:cs typeface="ＭＳ Ｐゴシック" charset="0"/>
        </a:defRPr>
      </a:lvl6pPr>
      <a:lvl7pPr marL="914400" algn="l" rtl="0" fontAlgn="base">
        <a:spcBef>
          <a:spcPct val="0"/>
        </a:spcBef>
        <a:spcAft>
          <a:spcPct val="0"/>
        </a:spcAft>
        <a:defRPr sz="3400" b="1">
          <a:solidFill>
            <a:schemeClr val="accent1"/>
          </a:solidFill>
          <a:latin typeface="Arial" charset="0"/>
          <a:ea typeface="ＭＳ Ｐゴシック" charset="0"/>
          <a:cs typeface="ＭＳ Ｐゴシック" charset="0"/>
        </a:defRPr>
      </a:lvl7pPr>
      <a:lvl8pPr marL="1371600" algn="l" rtl="0" fontAlgn="base">
        <a:spcBef>
          <a:spcPct val="0"/>
        </a:spcBef>
        <a:spcAft>
          <a:spcPct val="0"/>
        </a:spcAft>
        <a:defRPr sz="3400" b="1">
          <a:solidFill>
            <a:schemeClr val="accent1"/>
          </a:solidFill>
          <a:latin typeface="Arial" charset="0"/>
          <a:ea typeface="ＭＳ Ｐゴシック" charset="0"/>
          <a:cs typeface="ＭＳ Ｐゴシック" charset="0"/>
        </a:defRPr>
      </a:lvl8pPr>
      <a:lvl9pPr marL="1828800" algn="l" rtl="0" fontAlgn="base">
        <a:spcBef>
          <a:spcPct val="0"/>
        </a:spcBef>
        <a:spcAft>
          <a:spcPct val="0"/>
        </a:spcAft>
        <a:defRPr sz="3400" b="1">
          <a:solidFill>
            <a:schemeClr val="accent1"/>
          </a:solidFill>
          <a:latin typeface="Arial"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3"/>
          <p:cNvSpPr>
            <a:spLocks noGrp="1" noChangeArrowheads="1"/>
          </p:cNvSpPr>
          <p:nvPr>
            <p:ph type="subTitle" idx="1"/>
          </p:nvPr>
        </p:nvSpPr>
        <p:spPr>
          <a:xfrm>
            <a:off x="458788" y="1763713"/>
            <a:ext cx="8226425" cy="508000"/>
          </a:xfrm>
        </p:spPr>
        <p:txBody>
          <a:bodyPr/>
          <a:lstStyle/>
          <a:p>
            <a:pPr eaLnBrk="1" hangingPunct="1"/>
            <a:r>
              <a:rPr lang="en-US" sz="2400" dirty="0" smtClean="0"/>
              <a:t>Council on Retention and Graduation (CRG) Fall Retreat </a:t>
            </a:r>
            <a:endParaRPr lang="en-US" sz="2400" i="1" dirty="0" smtClean="0"/>
          </a:p>
        </p:txBody>
      </p:sp>
      <p:sp>
        <p:nvSpPr>
          <p:cNvPr id="4098" name="Text Box 7"/>
          <p:cNvSpPr>
            <a:spLocks noGrp="1" noChangeArrowheads="1"/>
          </p:cNvSpPr>
          <p:nvPr>
            <p:ph type="ctrTitle"/>
          </p:nvPr>
        </p:nvSpPr>
        <p:spPr>
          <a:noFill/>
        </p:spPr>
        <p:txBody>
          <a:bodyPr/>
          <a:lstStyle/>
          <a:p>
            <a:r>
              <a:rPr lang="en-US" dirty="0" smtClean="0"/>
              <a:t>Understanding Sophomores</a:t>
            </a:r>
            <a:endParaRPr lang="en-US" sz="2000" dirty="0" smtClean="0">
              <a:solidFill>
                <a:schemeClr val="tx1"/>
              </a:solidFill>
            </a:endParaRPr>
          </a:p>
        </p:txBody>
      </p:sp>
      <p:sp>
        <p:nvSpPr>
          <p:cNvPr id="4099" name="Text Box 10"/>
          <p:cNvSpPr txBox="1">
            <a:spLocks noChangeArrowheads="1"/>
          </p:cNvSpPr>
          <p:nvPr/>
        </p:nvSpPr>
        <p:spPr bwMode="auto">
          <a:xfrm>
            <a:off x="455613" y="2868613"/>
            <a:ext cx="82264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i="1">
                <a:solidFill>
                  <a:schemeClr val="tx1"/>
                </a:solidFill>
                <a:latin typeface="Arial" pitchFamily="34" charset="0"/>
                <a:ea typeface="ＭＳ Ｐゴシック" pitchFamily="34" charset="-128"/>
              </a:defRPr>
            </a:lvl1pPr>
            <a:lvl2pPr marL="742950" indent="-285750">
              <a:defRPr sz="2400" i="1">
                <a:solidFill>
                  <a:schemeClr val="tx1"/>
                </a:solidFill>
                <a:latin typeface="Arial" pitchFamily="34" charset="0"/>
                <a:ea typeface="ＭＳ Ｐゴシック" pitchFamily="34" charset="-128"/>
              </a:defRPr>
            </a:lvl2pPr>
            <a:lvl3pPr marL="1143000" indent="-228600">
              <a:defRPr sz="2400" i="1">
                <a:solidFill>
                  <a:schemeClr val="tx1"/>
                </a:solidFill>
                <a:latin typeface="Arial" pitchFamily="34" charset="0"/>
                <a:ea typeface="ＭＳ Ｐゴシック" pitchFamily="34" charset="-128"/>
              </a:defRPr>
            </a:lvl3pPr>
            <a:lvl4pPr marL="1600200" indent="-228600">
              <a:defRPr sz="2400" i="1">
                <a:solidFill>
                  <a:schemeClr val="tx1"/>
                </a:solidFill>
                <a:latin typeface="Arial" pitchFamily="34" charset="0"/>
                <a:ea typeface="ＭＳ Ｐゴシック" pitchFamily="34" charset="-128"/>
              </a:defRPr>
            </a:lvl4pPr>
            <a:lvl5pPr marL="2057400" indent="-228600">
              <a:defRPr sz="2400"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i="1">
                <a:solidFill>
                  <a:schemeClr val="tx1"/>
                </a:solidFill>
                <a:latin typeface="Arial" pitchFamily="34" charset="0"/>
                <a:ea typeface="ＭＳ Ｐゴシック" pitchFamily="34" charset="-128"/>
              </a:defRPr>
            </a:lvl9pPr>
          </a:lstStyle>
          <a:p>
            <a:pPr algn="ctr"/>
            <a:r>
              <a:rPr lang="en-US" sz="1800" i="0" dirty="0" smtClean="0">
                <a:solidFill>
                  <a:schemeClr val="bg1"/>
                </a:solidFill>
              </a:rPr>
              <a:t>Michele J. Hansen, Ph.D., </a:t>
            </a:r>
          </a:p>
          <a:p>
            <a:pPr algn="ctr"/>
            <a:r>
              <a:rPr lang="en-US" sz="1800" i="0" dirty="0" smtClean="0">
                <a:solidFill>
                  <a:schemeClr val="bg1"/>
                </a:solidFill>
              </a:rPr>
              <a:t>Executive Director of Research, Planning, and Evaluation, UC</a:t>
            </a:r>
          </a:p>
          <a:p>
            <a:pPr algn="ctr"/>
            <a:endParaRPr lang="en-US" i="0" dirty="0"/>
          </a:p>
        </p:txBody>
      </p:sp>
      <p:sp>
        <p:nvSpPr>
          <p:cNvPr id="4100" name="Rectangle 22"/>
          <p:cNvSpPr>
            <a:spLocks noChangeArrowheads="1"/>
          </p:cNvSpPr>
          <p:nvPr/>
        </p:nvSpPr>
        <p:spPr bwMode="auto">
          <a:xfrm>
            <a:off x="457200" y="3200400"/>
            <a:ext cx="82264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ctr"/>
            <a:r>
              <a:rPr lang="en-US" sz="1400" dirty="0" smtClean="0">
                <a:solidFill>
                  <a:schemeClr val="bg1"/>
                </a:solidFill>
              </a:rPr>
              <a:t>December 14, 2015</a:t>
            </a:r>
            <a:endParaRPr lang="en-US" sz="2000" dirty="0">
              <a:solidFill>
                <a:schemeClr val="bg1"/>
              </a:solidFill>
            </a:endParaRPr>
          </a:p>
        </p:txBody>
      </p:sp>
      <p:pic>
        <p:nvPicPr>
          <p:cNvPr id="4101" name="Picture 1" descr="IUPUI.Uc.V.BLACK.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5105400"/>
            <a:ext cx="3886200"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2009 FT, FT Indianapolis Only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77249038"/>
              </p:ext>
            </p:extLst>
          </p:nvPr>
        </p:nvGraphicFramePr>
        <p:xfrm>
          <a:off x="381000" y="2057400"/>
          <a:ext cx="7948613"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p:cNvSpPr>
            <a:spLocks noGrp="1"/>
          </p:cNvSpPr>
          <p:nvPr>
            <p:ph type="dt" sz="half" idx="10"/>
          </p:nvPr>
        </p:nvSpPr>
        <p:spPr/>
        <p:txBody>
          <a:bodyPr/>
          <a:lstStyle/>
          <a:p>
            <a:pPr>
              <a:defRPr/>
            </a:pPr>
            <a:r>
              <a:rPr lang="en-US" dirty="0"/>
              <a:t>December 14, 2015</a:t>
            </a:r>
            <a:endParaRPr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CRG Sophomores</a:t>
            </a:r>
            <a:endParaRPr lang="en-US" sz="1400" i="1" dirty="0">
              <a:solidFill>
                <a:srgbClr val="000000"/>
              </a:solidFill>
            </a:endParaRPr>
          </a:p>
        </p:txBody>
      </p:sp>
    </p:spTree>
    <p:extLst>
      <p:ext uri="{BB962C8B-B14F-4D97-AF65-F5344CB8AC3E}">
        <p14:creationId xmlns:p14="http://schemas.microsoft.com/office/powerpoint/2010/main" val="8282714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2010 FT, FT Indianapolis Only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4789902"/>
              </p:ext>
            </p:extLst>
          </p:nvPr>
        </p:nvGraphicFramePr>
        <p:xfrm>
          <a:off x="381000" y="2057400"/>
          <a:ext cx="7948613"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p:cNvSpPr>
            <a:spLocks noGrp="1"/>
          </p:cNvSpPr>
          <p:nvPr>
            <p:ph type="dt" sz="half" idx="10"/>
          </p:nvPr>
        </p:nvSpPr>
        <p:spPr/>
        <p:txBody>
          <a:bodyPr/>
          <a:lstStyle/>
          <a:p>
            <a:pPr>
              <a:defRPr/>
            </a:pPr>
            <a:r>
              <a:rPr lang="en-US" dirty="0"/>
              <a:t>December 14, 2015</a:t>
            </a:r>
            <a:endParaRPr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CRG Sophomores</a:t>
            </a:r>
            <a:endParaRPr lang="en-US" sz="1400" i="1" dirty="0">
              <a:solidFill>
                <a:srgbClr val="000000"/>
              </a:solidFill>
            </a:endParaRPr>
          </a:p>
        </p:txBody>
      </p:sp>
    </p:spTree>
    <p:extLst>
      <p:ext uri="{BB962C8B-B14F-4D97-AF65-F5344CB8AC3E}">
        <p14:creationId xmlns:p14="http://schemas.microsoft.com/office/powerpoint/2010/main" val="797072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2011 FT, FT Indianapolis Only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05356007"/>
              </p:ext>
            </p:extLst>
          </p:nvPr>
        </p:nvGraphicFramePr>
        <p:xfrm>
          <a:off x="381000" y="2057400"/>
          <a:ext cx="7948613"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p:cNvSpPr>
            <a:spLocks noGrp="1"/>
          </p:cNvSpPr>
          <p:nvPr>
            <p:ph type="dt" sz="half" idx="10"/>
          </p:nvPr>
        </p:nvSpPr>
        <p:spPr/>
        <p:txBody>
          <a:bodyPr/>
          <a:lstStyle/>
          <a:p>
            <a:pPr>
              <a:defRPr/>
            </a:pPr>
            <a:r>
              <a:rPr lang="en-US" dirty="0"/>
              <a:t>December 14, 2015</a:t>
            </a:r>
            <a:endParaRPr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CRG Sophomores</a:t>
            </a:r>
            <a:endParaRPr lang="en-US" sz="1400" i="1" dirty="0">
              <a:solidFill>
                <a:srgbClr val="000000"/>
              </a:solidFill>
            </a:endParaRPr>
          </a:p>
        </p:txBody>
      </p:sp>
    </p:spTree>
    <p:extLst>
      <p:ext uri="{BB962C8B-B14F-4D97-AF65-F5344CB8AC3E}">
        <p14:creationId xmlns:p14="http://schemas.microsoft.com/office/powerpoint/2010/main" val="3762501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2012 FT, FT Indianapolis Only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46599089"/>
              </p:ext>
            </p:extLst>
          </p:nvPr>
        </p:nvGraphicFramePr>
        <p:xfrm>
          <a:off x="381000" y="2057400"/>
          <a:ext cx="7948613"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p:cNvSpPr>
            <a:spLocks noGrp="1"/>
          </p:cNvSpPr>
          <p:nvPr>
            <p:ph type="dt" sz="half" idx="10"/>
          </p:nvPr>
        </p:nvSpPr>
        <p:spPr/>
        <p:txBody>
          <a:bodyPr/>
          <a:lstStyle/>
          <a:p>
            <a:pPr>
              <a:defRPr/>
            </a:pPr>
            <a:r>
              <a:rPr lang="en-US" dirty="0"/>
              <a:t>December 14, 2015</a:t>
            </a:r>
            <a:endParaRPr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CRG Sophomores</a:t>
            </a:r>
            <a:endParaRPr lang="en-US" sz="1400" i="1" dirty="0">
              <a:solidFill>
                <a:srgbClr val="000000"/>
              </a:solidFill>
            </a:endParaRPr>
          </a:p>
        </p:txBody>
      </p:sp>
    </p:spTree>
    <p:extLst>
      <p:ext uri="{BB962C8B-B14F-4D97-AF65-F5344CB8AC3E}">
        <p14:creationId xmlns:p14="http://schemas.microsoft.com/office/powerpoint/2010/main" val="34374543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2013 FT, FT Indianapolis Only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8804868"/>
              </p:ext>
            </p:extLst>
          </p:nvPr>
        </p:nvGraphicFramePr>
        <p:xfrm>
          <a:off x="381000" y="2057400"/>
          <a:ext cx="7948613"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p:cNvSpPr>
            <a:spLocks noGrp="1"/>
          </p:cNvSpPr>
          <p:nvPr>
            <p:ph type="dt" sz="half" idx="10"/>
          </p:nvPr>
        </p:nvSpPr>
        <p:spPr/>
        <p:txBody>
          <a:bodyPr/>
          <a:lstStyle/>
          <a:p>
            <a:pPr>
              <a:defRPr/>
            </a:pPr>
            <a:r>
              <a:rPr lang="en-US" dirty="0"/>
              <a:t>December 14, 2015</a:t>
            </a:r>
            <a:endParaRPr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CRG Sophomores</a:t>
            </a:r>
            <a:endParaRPr lang="en-US" sz="1400" i="1" dirty="0">
              <a:solidFill>
                <a:srgbClr val="000000"/>
              </a:solidFill>
            </a:endParaRPr>
          </a:p>
        </p:txBody>
      </p:sp>
    </p:spTree>
    <p:extLst>
      <p:ext uri="{BB962C8B-B14F-4D97-AF65-F5344CB8AC3E}">
        <p14:creationId xmlns:p14="http://schemas.microsoft.com/office/powerpoint/2010/main" val="13728438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of Class Standing </a:t>
            </a:r>
            <a:endParaRPr lang="en-US" dirty="0"/>
          </a:p>
        </p:txBody>
      </p:sp>
      <p:sp>
        <p:nvSpPr>
          <p:cNvPr id="3" name="Content Placeholder 2"/>
          <p:cNvSpPr>
            <a:spLocks noGrp="1"/>
          </p:cNvSpPr>
          <p:nvPr>
            <p:ph idx="1"/>
          </p:nvPr>
        </p:nvSpPr>
        <p:spPr/>
        <p:txBody>
          <a:bodyPr/>
          <a:lstStyle/>
          <a:p>
            <a:pPr lvl="0"/>
            <a:r>
              <a:rPr lang="en-US" b="1" dirty="0" smtClean="0"/>
              <a:t>Freshman </a:t>
            </a:r>
            <a:r>
              <a:rPr lang="en-US" b="1" dirty="0"/>
              <a:t>0 - </a:t>
            </a:r>
            <a:r>
              <a:rPr lang="en-US" b="1" dirty="0" smtClean="0"/>
              <a:t>29 credit hours earned  </a:t>
            </a:r>
            <a:endParaRPr lang="en-US" dirty="0"/>
          </a:p>
          <a:p>
            <a:pPr lvl="0"/>
            <a:r>
              <a:rPr lang="en-US" b="1" dirty="0"/>
              <a:t>Sophomore </a:t>
            </a:r>
            <a:r>
              <a:rPr lang="en-US" b="1" dirty="0" smtClean="0"/>
              <a:t>30 </a:t>
            </a:r>
            <a:r>
              <a:rPr lang="en-US" b="1" dirty="0"/>
              <a:t>- </a:t>
            </a:r>
            <a:r>
              <a:rPr lang="en-US" b="1" dirty="0" smtClean="0"/>
              <a:t>59 credit hours earned </a:t>
            </a:r>
            <a:endParaRPr lang="en-US" dirty="0"/>
          </a:p>
          <a:p>
            <a:pPr lvl="0"/>
            <a:r>
              <a:rPr lang="en-US" b="1" dirty="0"/>
              <a:t>Junior </a:t>
            </a:r>
            <a:r>
              <a:rPr lang="en-US" b="1" dirty="0" smtClean="0"/>
              <a:t>60 </a:t>
            </a:r>
            <a:r>
              <a:rPr lang="en-US" b="1" dirty="0"/>
              <a:t>- </a:t>
            </a:r>
            <a:r>
              <a:rPr lang="en-US" b="1" dirty="0" smtClean="0"/>
              <a:t>89 </a:t>
            </a:r>
            <a:r>
              <a:rPr lang="en-US" b="1" dirty="0"/>
              <a:t>hours credit hours earned </a:t>
            </a:r>
            <a:endParaRPr lang="en-US" dirty="0"/>
          </a:p>
          <a:p>
            <a:pPr lvl="0"/>
            <a:r>
              <a:rPr lang="en-US" b="1" dirty="0"/>
              <a:t>Senior </a:t>
            </a:r>
            <a:r>
              <a:rPr lang="en-US" b="1" dirty="0" smtClean="0"/>
              <a:t>90 or more </a:t>
            </a:r>
            <a:r>
              <a:rPr lang="en-US" b="1" dirty="0"/>
              <a:t>hours credit hours earned </a:t>
            </a:r>
            <a:endParaRPr lang="en-US" dirty="0"/>
          </a:p>
          <a:p>
            <a:endParaRPr lang="en-US" dirty="0"/>
          </a:p>
        </p:txBody>
      </p:sp>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37832684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Sophomores at IUPUI Fall 2015 </a:t>
            </a:r>
            <a:endParaRPr lang="en-US" dirty="0"/>
          </a:p>
        </p:txBody>
      </p:sp>
      <p:sp>
        <p:nvSpPr>
          <p:cNvPr id="3" name="Content Placeholder 2"/>
          <p:cNvSpPr>
            <a:spLocks noGrp="1"/>
          </p:cNvSpPr>
          <p:nvPr>
            <p:ph idx="1"/>
          </p:nvPr>
        </p:nvSpPr>
        <p:spPr/>
        <p:txBody>
          <a:bodyPr/>
          <a:lstStyle/>
          <a:p>
            <a:r>
              <a:rPr lang="en-US" dirty="0"/>
              <a:t>Fall </a:t>
            </a:r>
            <a:r>
              <a:rPr lang="en-US" dirty="0" smtClean="0"/>
              <a:t>2015 </a:t>
            </a:r>
            <a:r>
              <a:rPr lang="en-US" dirty="0"/>
              <a:t>Sophomore Profile 			</a:t>
            </a:r>
          </a:p>
          <a:p>
            <a:r>
              <a:rPr lang="en-US" dirty="0"/>
              <a:t>All IUPUI, Indianapolis Only Undergraduates With </a:t>
            </a:r>
            <a:r>
              <a:rPr lang="en-US" dirty="0" smtClean="0"/>
              <a:t>30 </a:t>
            </a:r>
            <a:r>
              <a:rPr lang="en-US" dirty="0"/>
              <a:t>to </a:t>
            </a:r>
            <a:r>
              <a:rPr lang="en-US" dirty="0" smtClean="0"/>
              <a:t>59 </a:t>
            </a:r>
            <a:r>
              <a:rPr lang="en-US" dirty="0"/>
              <a:t>Credit Hours </a:t>
            </a:r>
            <a:r>
              <a:rPr lang="en-US" dirty="0" smtClean="0"/>
              <a:t>Earned </a:t>
            </a:r>
            <a:r>
              <a:rPr lang="en-US" dirty="0"/>
              <a:t>Toward Their First Baccalaureate or Lower </a:t>
            </a:r>
            <a:r>
              <a:rPr lang="en-US" dirty="0" smtClean="0"/>
              <a:t>Degree</a:t>
            </a:r>
            <a:endParaRPr lang="en-US" dirty="0"/>
          </a:p>
          <a:p>
            <a:r>
              <a:rPr lang="en-US" dirty="0" smtClean="0"/>
              <a:t>Handout Provided</a:t>
            </a:r>
            <a:r>
              <a:rPr lang="en-US" dirty="0"/>
              <a:t>				</a:t>
            </a:r>
          </a:p>
          <a:p>
            <a:endParaRPr lang="en-US" dirty="0"/>
          </a:p>
        </p:txBody>
      </p:sp>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26085460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Sophomores at IUPUI Fall 2015</a:t>
            </a:r>
            <a:br>
              <a:rPr lang="en-US" dirty="0" smtClean="0"/>
            </a:br>
            <a:r>
              <a:rPr lang="en-US" dirty="0" smtClean="0"/>
              <a:t>Highlights  </a:t>
            </a:r>
            <a:endParaRPr lang="en-US" dirty="0"/>
          </a:p>
        </p:txBody>
      </p:sp>
      <p:sp>
        <p:nvSpPr>
          <p:cNvPr id="3" name="Content Placeholder 2"/>
          <p:cNvSpPr>
            <a:spLocks noGrp="1"/>
          </p:cNvSpPr>
          <p:nvPr>
            <p:ph idx="1"/>
          </p:nvPr>
        </p:nvSpPr>
        <p:spPr/>
        <p:txBody>
          <a:bodyPr/>
          <a:lstStyle/>
          <a:p>
            <a:r>
              <a:rPr lang="en-US" sz="2000" dirty="0" smtClean="0"/>
              <a:t>4232 Total Students </a:t>
            </a:r>
          </a:p>
          <a:p>
            <a:r>
              <a:rPr lang="en-US" sz="2000" dirty="0"/>
              <a:t>Transfer Undergraduate </a:t>
            </a:r>
            <a:r>
              <a:rPr lang="en-US" sz="2000" dirty="0" smtClean="0"/>
              <a:t>(28%)</a:t>
            </a:r>
            <a:endParaRPr lang="en-US" sz="2000" dirty="0"/>
          </a:p>
          <a:p>
            <a:r>
              <a:rPr lang="en-US" sz="2000" dirty="0" smtClean="0"/>
              <a:t>Majority Female (54%)</a:t>
            </a:r>
          </a:p>
          <a:p>
            <a:r>
              <a:rPr lang="en-US" sz="2000" dirty="0" smtClean="0"/>
              <a:t>Majority 22 years of age or under (83%) </a:t>
            </a:r>
          </a:p>
          <a:p>
            <a:r>
              <a:rPr lang="en-US" sz="2000" dirty="0" smtClean="0"/>
              <a:t>25 years of age or older (11%)</a:t>
            </a:r>
          </a:p>
          <a:p>
            <a:r>
              <a:rPr lang="en-US" sz="2000" dirty="0" smtClean="0"/>
              <a:t>African American (10%) and Latino (7%) </a:t>
            </a:r>
          </a:p>
          <a:p>
            <a:r>
              <a:rPr lang="en-US" sz="2000" dirty="0" smtClean="0"/>
              <a:t>First Generation (32%) </a:t>
            </a:r>
          </a:p>
          <a:p>
            <a:r>
              <a:rPr lang="en-US" sz="2000" dirty="0"/>
              <a:t>High School GPA 3.5 or higher (</a:t>
            </a:r>
            <a:r>
              <a:rPr lang="en-US" sz="2000" dirty="0" smtClean="0"/>
              <a:t>26%)  </a:t>
            </a:r>
          </a:p>
          <a:p>
            <a:r>
              <a:rPr lang="en-US" sz="2000" dirty="0" smtClean="0"/>
              <a:t>Currently Earning GPAs less than 2.5 (24%)</a:t>
            </a:r>
          </a:p>
          <a:p>
            <a:pPr lvl="1"/>
            <a:r>
              <a:rPr lang="en-US" sz="2000" dirty="0" smtClean="0"/>
              <a:t>	*Approximately 11% have no GPA on file (transfer students or beginning freshmen with 30+ hours of pre-college credit)</a:t>
            </a:r>
          </a:p>
          <a:p>
            <a:pPr marL="0" indent="0">
              <a:buNone/>
            </a:pPr>
            <a:r>
              <a:rPr lang="en-US" sz="2000" dirty="0"/>
              <a:t>	</a:t>
            </a: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dirty="0" smtClean="0"/>
              <a:t>December 14, 2015</a:t>
            </a:r>
            <a:endParaRPr lang="en-US" dirty="0"/>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16287331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Sophomores at IUPUI Fall 2015</a:t>
            </a:r>
            <a:br>
              <a:rPr lang="en-US" dirty="0" smtClean="0"/>
            </a:br>
            <a:r>
              <a:rPr lang="en-US" dirty="0" smtClean="0"/>
              <a:t>School of Major   </a:t>
            </a:r>
            <a:endParaRPr lang="en-US" dirty="0"/>
          </a:p>
        </p:txBody>
      </p:sp>
      <p:sp>
        <p:nvSpPr>
          <p:cNvPr id="3" name="Content Placeholder 2"/>
          <p:cNvSpPr>
            <a:spLocks noGrp="1"/>
          </p:cNvSpPr>
          <p:nvPr>
            <p:ph idx="1"/>
          </p:nvPr>
        </p:nvSpPr>
        <p:spPr/>
        <p:txBody>
          <a:bodyPr/>
          <a:lstStyle/>
          <a:p>
            <a:r>
              <a:rPr lang="en-US" dirty="0" smtClean="0"/>
              <a:t>University College (43%)</a:t>
            </a:r>
          </a:p>
          <a:p>
            <a:r>
              <a:rPr lang="en-US" dirty="0" smtClean="0"/>
              <a:t>Engineering and Technology (12%)</a:t>
            </a:r>
          </a:p>
          <a:p>
            <a:r>
              <a:rPr lang="en-US" dirty="0" smtClean="0"/>
              <a:t>Science (11%)</a:t>
            </a:r>
          </a:p>
          <a:p>
            <a:r>
              <a:rPr lang="en-US" dirty="0" smtClean="0"/>
              <a:t>Liberal Arts (7%) </a:t>
            </a:r>
          </a:p>
          <a:p>
            <a:r>
              <a:rPr lang="en-US" dirty="0"/>
              <a:t>Education (4%)</a:t>
            </a:r>
            <a:endParaRPr lang="en-US" dirty="0" smtClean="0"/>
          </a:p>
          <a:p>
            <a:r>
              <a:rPr lang="en-US" dirty="0" smtClean="0"/>
              <a:t>Business (4%)</a:t>
            </a:r>
            <a:endParaRPr lang="en-US" dirty="0"/>
          </a:p>
          <a:p>
            <a:endParaRPr lang="en-US" dirty="0"/>
          </a:p>
        </p:txBody>
      </p:sp>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9903290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53413" cy="1143000"/>
          </a:xfrm>
        </p:spPr>
        <p:txBody>
          <a:bodyPr/>
          <a:lstStyle/>
          <a:p>
            <a:r>
              <a:rPr lang="en-US" dirty="0" smtClean="0"/>
              <a:t>Some Facts About Most Recent Cohort (FT, FT 2014 Indianapolis Only N=3450)  </a:t>
            </a:r>
            <a:endParaRPr lang="en-US" dirty="0"/>
          </a:p>
        </p:txBody>
      </p:sp>
      <p:sp>
        <p:nvSpPr>
          <p:cNvPr id="3" name="Content Placeholder 2"/>
          <p:cNvSpPr>
            <a:spLocks noGrp="1"/>
          </p:cNvSpPr>
          <p:nvPr>
            <p:ph idx="1"/>
          </p:nvPr>
        </p:nvSpPr>
        <p:spPr>
          <a:xfrm>
            <a:off x="381000" y="1828800"/>
            <a:ext cx="8305800" cy="4038600"/>
          </a:xfrm>
        </p:spPr>
        <p:txBody>
          <a:bodyPr/>
          <a:lstStyle/>
          <a:p>
            <a:r>
              <a:rPr lang="en-US" sz="2400" dirty="0" smtClean="0"/>
              <a:t> 1978 (57%) Attained Sophomore Status after their first year </a:t>
            </a:r>
          </a:p>
          <a:p>
            <a:r>
              <a:rPr lang="en-US" sz="2400" dirty="0" smtClean="0"/>
              <a:t> 1805 (52%) Students </a:t>
            </a:r>
            <a:r>
              <a:rPr lang="en-US" sz="2400" dirty="0"/>
              <a:t>Attained Sophomore Status after their first year </a:t>
            </a:r>
            <a:r>
              <a:rPr lang="en-US" sz="2400" dirty="0" smtClean="0"/>
              <a:t>and were retained </a:t>
            </a:r>
          </a:p>
          <a:p>
            <a:r>
              <a:rPr lang="en-US" sz="2400" dirty="0" smtClean="0"/>
              <a:t> 150 (4%) Attained Junior Status after 1 year    </a:t>
            </a:r>
          </a:p>
        </p:txBody>
      </p:sp>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2298950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11213"/>
            <a:ext cx="8763000" cy="1143000"/>
          </a:xfrm>
        </p:spPr>
        <p:txBody>
          <a:bodyPr/>
          <a:lstStyle/>
          <a:p>
            <a:r>
              <a:rPr lang="en-US" dirty="0" smtClean="0"/>
              <a:t>Presentation Overview  </a:t>
            </a:r>
            <a:endParaRPr lang="en-US" dirty="0"/>
          </a:p>
        </p:txBody>
      </p:sp>
      <p:sp>
        <p:nvSpPr>
          <p:cNvPr id="3" name="Content Placeholder 2"/>
          <p:cNvSpPr>
            <a:spLocks noGrp="1"/>
          </p:cNvSpPr>
          <p:nvPr>
            <p:ph idx="1"/>
          </p:nvPr>
        </p:nvSpPr>
        <p:spPr>
          <a:xfrm>
            <a:off x="381000" y="1828800"/>
            <a:ext cx="8305800" cy="4038600"/>
          </a:xfrm>
        </p:spPr>
        <p:txBody>
          <a:bodyPr/>
          <a:lstStyle/>
          <a:p>
            <a:r>
              <a:rPr lang="en-US" dirty="0" smtClean="0"/>
              <a:t>Why focus on Sophomores? </a:t>
            </a:r>
          </a:p>
          <a:p>
            <a:r>
              <a:rPr lang="en-US" dirty="0" smtClean="0"/>
              <a:t>Are their needs different?</a:t>
            </a:r>
          </a:p>
          <a:p>
            <a:r>
              <a:rPr lang="en-US" dirty="0" smtClean="0"/>
              <a:t>What are the characteristics, needs of, and academic success outcomes for Sophomores at IUPUI?   </a:t>
            </a:r>
          </a:p>
          <a:p>
            <a:r>
              <a:rPr lang="en-US" dirty="0" smtClean="0"/>
              <a:t>What are predictors of successful completion of Sophomore year?</a:t>
            </a:r>
          </a:p>
          <a:p>
            <a:r>
              <a:rPr lang="en-US" dirty="0" smtClean="0"/>
              <a:t>What are some implications for practice?  </a:t>
            </a:r>
            <a:endParaRPr lang="en-US" dirty="0"/>
          </a:p>
        </p:txBody>
      </p:sp>
      <p:sp>
        <p:nvSpPr>
          <p:cNvPr id="4" name="Date Placeholder 3"/>
          <p:cNvSpPr>
            <a:spLocks noGrp="1"/>
          </p:cNvSpPr>
          <p:nvPr>
            <p:ph type="dt" sz="half" idx="10"/>
          </p:nvPr>
        </p:nvSpPr>
        <p:spPr/>
        <p:txBody>
          <a:bodyPr/>
          <a:lstStyle/>
          <a:p>
            <a:r>
              <a:rPr lang="en-US" dirty="0" smtClean="0"/>
              <a:t>December 14, 2015</a:t>
            </a:r>
            <a:endParaRPr lang="en-US" sz="1400" i="1" dirty="0"/>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41487960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53413" cy="1143000"/>
          </a:xfrm>
        </p:spPr>
        <p:txBody>
          <a:bodyPr/>
          <a:lstStyle/>
          <a:p>
            <a:r>
              <a:rPr lang="en-US" dirty="0">
                <a:solidFill>
                  <a:srgbClr val="7D110C"/>
                </a:solidFill>
              </a:rPr>
              <a:t>Students Who Attained Sophomore and Not Retained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85442676"/>
              </p:ext>
            </p:extLst>
          </p:nvPr>
        </p:nvGraphicFramePr>
        <p:xfrm>
          <a:off x="381000" y="1676400"/>
          <a:ext cx="8534400" cy="4450080"/>
        </p:xfrm>
        <a:graphic>
          <a:graphicData uri="http://schemas.openxmlformats.org/drawingml/2006/table">
            <a:tbl>
              <a:tblPr firstRow="1" bandRow="1">
                <a:tableStyleId>{5C22544A-7EE6-4342-B048-85BDC9FD1C3A}</a:tableStyleId>
              </a:tblPr>
              <a:tblGrid>
                <a:gridCol w="2514600"/>
                <a:gridCol w="2895600"/>
                <a:gridCol w="3124200"/>
              </a:tblGrid>
              <a:tr h="370840">
                <a:tc>
                  <a:txBody>
                    <a:bodyPr/>
                    <a:lstStyle/>
                    <a:p>
                      <a:r>
                        <a:rPr lang="en-US" sz="1400" dirty="0" smtClean="0"/>
                        <a:t>Variable </a:t>
                      </a:r>
                      <a:endParaRPr lang="en-US" sz="1400" dirty="0"/>
                    </a:p>
                  </a:txBody>
                  <a:tcPr/>
                </a:tc>
                <a:tc>
                  <a:txBody>
                    <a:bodyPr/>
                    <a:lstStyle/>
                    <a:p>
                      <a:r>
                        <a:rPr lang="en-US" sz="1400" dirty="0" smtClean="0"/>
                        <a:t>Sophomore Retained (1805)</a:t>
                      </a:r>
                      <a:endParaRPr lang="en-US" sz="1400" dirty="0"/>
                    </a:p>
                  </a:txBody>
                  <a:tcPr/>
                </a:tc>
                <a:tc>
                  <a:txBody>
                    <a:bodyPr/>
                    <a:lstStyle/>
                    <a:p>
                      <a:r>
                        <a:rPr lang="en-US" sz="1400" dirty="0" smtClean="0"/>
                        <a:t>Sophomore Not Retained (173)</a:t>
                      </a:r>
                      <a:endParaRPr lang="en-US" sz="1400" dirty="0"/>
                    </a:p>
                  </a:txBody>
                  <a:tcPr/>
                </a:tc>
              </a:tr>
              <a:tr h="370840">
                <a:tc>
                  <a:txBody>
                    <a:bodyPr/>
                    <a:lstStyle/>
                    <a:p>
                      <a:r>
                        <a:rPr lang="en-US" sz="1400" dirty="0" smtClean="0"/>
                        <a:t>Avg. H.S. GPA </a:t>
                      </a:r>
                      <a:endParaRPr lang="en-US" sz="1400" dirty="0"/>
                    </a:p>
                  </a:txBody>
                  <a:tcPr/>
                </a:tc>
                <a:tc>
                  <a:txBody>
                    <a:bodyPr/>
                    <a:lstStyle/>
                    <a:p>
                      <a:pPr algn="ctr"/>
                      <a:r>
                        <a:rPr lang="en-US" sz="1400" dirty="0" smtClean="0"/>
                        <a:t>3.49</a:t>
                      </a:r>
                      <a:endParaRPr lang="en-US" sz="1400" dirty="0"/>
                    </a:p>
                  </a:txBody>
                  <a:tcPr/>
                </a:tc>
                <a:tc>
                  <a:txBody>
                    <a:bodyPr/>
                    <a:lstStyle/>
                    <a:p>
                      <a:pPr algn="ctr"/>
                      <a:r>
                        <a:rPr lang="en-US" sz="1400" dirty="0" smtClean="0"/>
                        <a:t>3.43</a:t>
                      </a:r>
                      <a:endParaRPr lang="en-US" sz="1400" dirty="0"/>
                    </a:p>
                  </a:txBody>
                  <a:tcPr/>
                </a:tc>
              </a:tr>
              <a:tr h="370840">
                <a:tc>
                  <a:txBody>
                    <a:bodyPr/>
                    <a:lstStyle/>
                    <a:p>
                      <a:r>
                        <a:rPr lang="en-US" sz="1400" dirty="0" smtClean="0"/>
                        <a:t>Avg. SAT Score </a:t>
                      </a:r>
                      <a:endParaRPr lang="en-US" sz="1400" dirty="0"/>
                    </a:p>
                  </a:txBody>
                  <a:tcPr/>
                </a:tc>
                <a:tc>
                  <a:txBody>
                    <a:bodyPr/>
                    <a:lstStyle/>
                    <a:p>
                      <a:pPr algn="ctr"/>
                      <a:r>
                        <a:rPr lang="en-US" sz="1400" dirty="0" smtClean="0"/>
                        <a:t>1055</a:t>
                      </a:r>
                      <a:endParaRPr lang="en-US" sz="1400" dirty="0"/>
                    </a:p>
                  </a:txBody>
                  <a:tcPr/>
                </a:tc>
                <a:tc>
                  <a:txBody>
                    <a:bodyPr/>
                    <a:lstStyle/>
                    <a:p>
                      <a:pPr algn="ctr"/>
                      <a:r>
                        <a:rPr lang="en-US" sz="1400" dirty="0" smtClean="0"/>
                        <a:t>1019</a:t>
                      </a:r>
                      <a:endParaRPr lang="en-US" sz="1400" dirty="0"/>
                    </a:p>
                  </a:txBody>
                  <a:tcPr/>
                </a:tc>
              </a:tr>
              <a:tr h="370840">
                <a:tc>
                  <a:txBody>
                    <a:bodyPr/>
                    <a:lstStyle/>
                    <a:p>
                      <a:r>
                        <a:rPr lang="en-US" sz="1400" b="0" dirty="0" smtClean="0"/>
                        <a:t>Avg. Earned Dual Credit</a:t>
                      </a:r>
                      <a:endParaRPr lang="en-US" sz="1400" b="0" dirty="0"/>
                    </a:p>
                  </a:txBody>
                  <a:tcPr/>
                </a:tc>
                <a:tc>
                  <a:txBody>
                    <a:bodyPr/>
                    <a:lstStyle/>
                    <a:p>
                      <a:pPr algn="ctr"/>
                      <a:r>
                        <a:rPr lang="en-US" sz="1400" b="0" dirty="0" smtClean="0"/>
                        <a:t>9.5</a:t>
                      </a:r>
                      <a:endParaRPr lang="en-US" sz="1400" b="0" dirty="0"/>
                    </a:p>
                  </a:txBody>
                  <a:tcPr/>
                </a:tc>
                <a:tc>
                  <a:txBody>
                    <a:bodyPr/>
                    <a:lstStyle/>
                    <a:p>
                      <a:pPr algn="ctr"/>
                      <a:r>
                        <a:rPr lang="en-US" sz="1400" b="0" dirty="0" smtClean="0"/>
                        <a:t>11.0</a:t>
                      </a:r>
                      <a:endParaRPr lang="en-US" sz="1400" b="0" dirty="0"/>
                    </a:p>
                  </a:txBody>
                  <a:tcPr/>
                </a:tc>
              </a:tr>
              <a:tr h="370840">
                <a:tc>
                  <a:txBody>
                    <a:bodyPr/>
                    <a:lstStyle/>
                    <a:p>
                      <a:r>
                        <a:rPr lang="en-US" sz="1400" b="0" dirty="0" smtClean="0"/>
                        <a:t>% Earned Dual Credit </a:t>
                      </a:r>
                      <a:endParaRPr lang="en-US" sz="1400" b="0" dirty="0"/>
                    </a:p>
                  </a:txBody>
                  <a:tcPr/>
                </a:tc>
                <a:tc>
                  <a:txBody>
                    <a:bodyPr/>
                    <a:lstStyle/>
                    <a:p>
                      <a:pPr algn="ctr"/>
                      <a:r>
                        <a:rPr lang="en-US" sz="1400" b="0" dirty="0" smtClean="0"/>
                        <a:t>52%</a:t>
                      </a:r>
                      <a:endParaRPr lang="en-US" sz="1400" b="0" dirty="0"/>
                    </a:p>
                  </a:txBody>
                  <a:tcPr/>
                </a:tc>
                <a:tc>
                  <a:txBody>
                    <a:bodyPr/>
                    <a:lstStyle/>
                    <a:p>
                      <a:pPr algn="ctr"/>
                      <a:r>
                        <a:rPr lang="en-US" sz="1400" b="0" dirty="0" smtClean="0"/>
                        <a:t>57%</a:t>
                      </a:r>
                      <a:endParaRPr lang="en-US" sz="1400" b="0" dirty="0"/>
                    </a:p>
                  </a:txBody>
                  <a:tcPr/>
                </a:tc>
              </a:tr>
              <a:tr h="370840">
                <a:tc>
                  <a:txBody>
                    <a:bodyPr/>
                    <a:lstStyle/>
                    <a:p>
                      <a:r>
                        <a:rPr lang="en-US" sz="1400" b="0" dirty="0" smtClean="0"/>
                        <a:t>% H.S. Honors Diploma</a:t>
                      </a:r>
                      <a:endParaRPr lang="en-US" sz="1400" b="0" dirty="0"/>
                    </a:p>
                  </a:txBody>
                  <a:tcPr/>
                </a:tc>
                <a:tc>
                  <a:txBody>
                    <a:bodyPr/>
                    <a:lstStyle/>
                    <a:p>
                      <a:pPr algn="ctr"/>
                      <a:r>
                        <a:rPr lang="en-US" sz="1400" b="0" dirty="0" smtClean="0"/>
                        <a:t>70%</a:t>
                      </a:r>
                      <a:endParaRPr lang="en-US" sz="1400" b="0" dirty="0"/>
                    </a:p>
                  </a:txBody>
                  <a:tcPr/>
                </a:tc>
                <a:tc>
                  <a:txBody>
                    <a:bodyPr/>
                    <a:lstStyle/>
                    <a:p>
                      <a:pPr algn="ctr"/>
                      <a:r>
                        <a:rPr lang="en-US" sz="1400" b="0" dirty="0" smtClean="0"/>
                        <a:t>73%</a:t>
                      </a:r>
                      <a:endParaRPr lang="en-US" sz="1400" b="0" dirty="0"/>
                    </a:p>
                  </a:txBody>
                  <a:tcPr/>
                </a:tc>
              </a:tr>
              <a:tr h="370840">
                <a:tc>
                  <a:txBody>
                    <a:bodyPr/>
                    <a:lstStyle/>
                    <a:p>
                      <a:r>
                        <a:rPr lang="en-US" sz="1400" b="0" dirty="0" smtClean="0"/>
                        <a:t>% Earned AP Credit </a:t>
                      </a:r>
                      <a:endParaRPr lang="en-US" sz="1400" b="0" dirty="0"/>
                    </a:p>
                  </a:txBody>
                  <a:tcPr/>
                </a:tc>
                <a:tc>
                  <a:txBody>
                    <a:bodyPr/>
                    <a:lstStyle/>
                    <a:p>
                      <a:pPr algn="ctr"/>
                      <a:r>
                        <a:rPr lang="en-US" sz="1400" b="0" dirty="0" smtClean="0"/>
                        <a:t>19%</a:t>
                      </a:r>
                      <a:endParaRPr lang="en-US" sz="1400" b="0" dirty="0"/>
                    </a:p>
                  </a:txBody>
                  <a:tcPr/>
                </a:tc>
                <a:tc>
                  <a:txBody>
                    <a:bodyPr/>
                    <a:lstStyle/>
                    <a:p>
                      <a:pPr algn="ctr"/>
                      <a:r>
                        <a:rPr lang="en-US" sz="1400" b="0" dirty="0" smtClean="0"/>
                        <a:t>14%</a:t>
                      </a:r>
                      <a:endParaRPr lang="en-US" sz="1400" b="0" dirty="0"/>
                    </a:p>
                  </a:txBody>
                  <a:tcPr/>
                </a:tc>
              </a:tr>
              <a:tr h="370840">
                <a:tc>
                  <a:txBody>
                    <a:bodyPr/>
                    <a:lstStyle/>
                    <a:p>
                      <a:r>
                        <a:rPr lang="en-US" sz="1400" b="0" dirty="0" smtClean="0"/>
                        <a:t>% African American </a:t>
                      </a:r>
                      <a:endParaRPr lang="en-US" sz="1400" b="0" dirty="0"/>
                    </a:p>
                  </a:txBody>
                  <a:tcPr/>
                </a:tc>
                <a:tc>
                  <a:txBody>
                    <a:bodyPr/>
                    <a:lstStyle/>
                    <a:p>
                      <a:pPr algn="ctr"/>
                      <a:r>
                        <a:rPr lang="en-US" sz="1400" b="0" dirty="0" smtClean="0"/>
                        <a:t>7%</a:t>
                      </a:r>
                      <a:endParaRPr lang="en-US" sz="1400" b="0" dirty="0"/>
                    </a:p>
                  </a:txBody>
                  <a:tcPr/>
                </a:tc>
                <a:tc>
                  <a:txBody>
                    <a:bodyPr/>
                    <a:lstStyle/>
                    <a:p>
                      <a:pPr algn="ctr"/>
                      <a:r>
                        <a:rPr lang="en-US" sz="1400" b="0" dirty="0" smtClean="0"/>
                        <a:t>8%</a:t>
                      </a:r>
                      <a:endParaRPr lang="en-US" sz="1400" b="0" dirty="0"/>
                    </a:p>
                  </a:txBody>
                  <a:tcPr/>
                </a:tc>
              </a:tr>
              <a:tr h="370840">
                <a:tc>
                  <a:txBody>
                    <a:bodyPr/>
                    <a:lstStyle/>
                    <a:p>
                      <a:r>
                        <a:rPr lang="en-US" sz="1400" b="0" dirty="0" smtClean="0"/>
                        <a:t>% Pell Grant </a:t>
                      </a:r>
                      <a:endParaRPr lang="en-US" sz="1400" b="0" dirty="0"/>
                    </a:p>
                  </a:txBody>
                  <a:tcPr/>
                </a:tc>
                <a:tc>
                  <a:txBody>
                    <a:bodyPr/>
                    <a:lstStyle/>
                    <a:p>
                      <a:pPr algn="ctr"/>
                      <a:r>
                        <a:rPr lang="en-US" sz="1400" b="0" dirty="0" smtClean="0"/>
                        <a:t>39%</a:t>
                      </a:r>
                      <a:endParaRPr lang="en-US" sz="1400" b="0" dirty="0"/>
                    </a:p>
                  </a:txBody>
                  <a:tcPr/>
                </a:tc>
                <a:tc>
                  <a:txBody>
                    <a:bodyPr/>
                    <a:lstStyle/>
                    <a:p>
                      <a:pPr algn="ctr"/>
                      <a:r>
                        <a:rPr lang="en-US" sz="1400" b="0" dirty="0" smtClean="0"/>
                        <a:t>48%</a:t>
                      </a:r>
                      <a:endParaRPr lang="en-US" sz="1400" b="0" dirty="0"/>
                    </a:p>
                  </a:txBody>
                  <a:tcPr/>
                </a:tc>
              </a:tr>
              <a:tr h="370840">
                <a:tc>
                  <a:txBody>
                    <a:bodyPr/>
                    <a:lstStyle/>
                    <a:p>
                      <a:r>
                        <a:rPr lang="en-US" sz="1400" b="0" dirty="0" smtClean="0"/>
                        <a:t>% FY GPA Below 2.0. </a:t>
                      </a:r>
                      <a:endParaRPr lang="en-US" sz="1400" b="0" dirty="0"/>
                    </a:p>
                  </a:txBody>
                  <a:tcPr/>
                </a:tc>
                <a:tc>
                  <a:txBody>
                    <a:bodyPr/>
                    <a:lstStyle/>
                    <a:p>
                      <a:pPr algn="ctr"/>
                      <a:r>
                        <a:rPr lang="en-US" sz="1400" b="0" dirty="0" smtClean="0"/>
                        <a:t>2%</a:t>
                      </a:r>
                      <a:endParaRPr lang="en-US" sz="1400" b="0" dirty="0"/>
                    </a:p>
                  </a:txBody>
                  <a:tcPr/>
                </a:tc>
                <a:tc>
                  <a:txBody>
                    <a:bodyPr/>
                    <a:lstStyle/>
                    <a:p>
                      <a:pPr algn="ctr"/>
                      <a:r>
                        <a:rPr lang="en-US" sz="1400" b="0" dirty="0" smtClean="0"/>
                        <a:t>17%</a:t>
                      </a:r>
                      <a:endParaRPr lang="en-US" sz="1400" b="0" dirty="0"/>
                    </a:p>
                  </a:txBody>
                  <a:tcPr/>
                </a:tc>
              </a:tr>
              <a:tr h="370840">
                <a:tc>
                  <a:txBody>
                    <a:bodyPr/>
                    <a:lstStyle/>
                    <a:p>
                      <a:r>
                        <a:rPr lang="en-US" sz="1400" b="0" dirty="0" smtClean="0"/>
                        <a:t>% First-Year Seminar </a:t>
                      </a:r>
                      <a:endParaRPr lang="en-US" sz="1400" b="0" dirty="0"/>
                    </a:p>
                  </a:txBody>
                  <a:tcPr/>
                </a:tc>
                <a:tc>
                  <a:txBody>
                    <a:bodyPr/>
                    <a:lstStyle/>
                    <a:p>
                      <a:pPr algn="ctr"/>
                      <a:r>
                        <a:rPr lang="en-US" sz="1400" b="0" dirty="0" smtClean="0"/>
                        <a:t>95%</a:t>
                      </a:r>
                      <a:endParaRPr lang="en-US" sz="1400" b="0" dirty="0"/>
                    </a:p>
                  </a:txBody>
                  <a:tcPr/>
                </a:tc>
                <a:tc>
                  <a:txBody>
                    <a:bodyPr/>
                    <a:lstStyle/>
                    <a:p>
                      <a:pPr algn="ctr"/>
                      <a:r>
                        <a:rPr lang="en-US" sz="1400" b="0" dirty="0" smtClean="0"/>
                        <a:t>95%</a:t>
                      </a:r>
                      <a:endParaRPr lang="en-US" sz="1400" b="0" dirty="0"/>
                    </a:p>
                  </a:txBody>
                  <a:tcPr/>
                </a:tc>
              </a:tr>
              <a:tr h="370840">
                <a:tc>
                  <a:txBody>
                    <a:bodyPr/>
                    <a:lstStyle/>
                    <a:p>
                      <a:r>
                        <a:rPr lang="en-US" sz="1400" b="0" dirty="0" smtClean="0"/>
                        <a:t>% Out of State </a:t>
                      </a:r>
                      <a:endParaRPr lang="en-US" sz="1400" b="0" dirty="0"/>
                    </a:p>
                  </a:txBody>
                  <a:tcPr/>
                </a:tc>
                <a:tc>
                  <a:txBody>
                    <a:bodyPr/>
                    <a:lstStyle/>
                    <a:p>
                      <a:pPr algn="ctr"/>
                      <a:r>
                        <a:rPr lang="en-US" sz="1400" b="0" dirty="0" smtClean="0"/>
                        <a:t>5%</a:t>
                      </a:r>
                      <a:endParaRPr lang="en-US" sz="1400" b="0" dirty="0"/>
                    </a:p>
                  </a:txBody>
                  <a:tcPr/>
                </a:tc>
                <a:tc>
                  <a:txBody>
                    <a:bodyPr/>
                    <a:lstStyle/>
                    <a:p>
                      <a:pPr algn="ctr"/>
                      <a:r>
                        <a:rPr lang="en-US" sz="1400" b="0" dirty="0" smtClean="0"/>
                        <a:t>6%</a:t>
                      </a:r>
                      <a:endParaRPr lang="en-US" sz="1400" b="0" dirty="0"/>
                    </a:p>
                  </a:txBody>
                  <a:tcPr/>
                </a:tc>
              </a:tr>
            </a:tbl>
          </a:graphicData>
        </a:graphic>
      </p:graphicFrame>
      <p:sp>
        <p:nvSpPr>
          <p:cNvPr id="4" name="Date Placeholder 3"/>
          <p:cNvSpPr>
            <a:spLocks noGrp="1"/>
          </p:cNvSpPr>
          <p:nvPr>
            <p:ph type="dt" sz="half" idx="10"/>
          </p:nvPr>
        </p:nvSpPr>
        <p:spPr/>
        <p:txBody>
          <a:bodyPr/>
          <a:lstStyle/>
          <a:p>
            <a:pPr>
              <a:defRPr/>
            </a:pPr>
            <a:r>
              <a:rPr lang="en-US" dirty="0"/>
              <a:t>December 14, 2015</a:t>
            </a:r>
            <a:endParaRPr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CRG Sophomores</a:t>
            </a:r>
            <a:endParaRPr lang="en-US" sz="1400" i="1" dirty="0">
              <a:solidFill>
                <a:srgbClr val="000000"/>
              </a:solidFill>
            </a:endParaRPr>
          </a:p>
        </p:txBody>
      </p:sp>
    </p:spTree>
    <p:extLst>
      <p:ext uri="{BB962C8B-B14F-4D97-AF65-F5344CB8AC3E}">
        <p14:creationId xmlns:p14="http://schemas.microsoft.com/office/powerpoint/2010/main" val="3424671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Transitions: Most Recent IUPUI Indianapolis Only Cohort</a:t>
            </a:r>
            <a:endParaRPr lang="en-US" dirty="0"/>
          </a:p>
        </p:txBody>
      </p:sp>
      <p:sp>
        <p:nvSpPr>
          <p:cNvPr id="3" name="Content Placeholder 2"/>
          <p:cNvSpPr>
            <a:spLocks noGrp="1"/>
          </p:cNvSpPr>
          <p:nvPr>
            <p:ph idx="1"/>
          </p:nvPr>
        </p:nvSpPr>
        <p:spPr/>
        <p:txBody>
          <a:bodyPr/>
          <a:lstStyle/>
          <a:p>
            <a:pPr lvl="0"/>
            <a:r>
              <a:rPr lang="en-US" dirty="0" smtClean="0">
                <a:solidFill>
                  <a:srgbClr val="000000"/>
                </a:solidFill>
              </a:rPr>
              <a:t>Fall 2014 FT, FT One-Year Retention One =  2566 (74%)  </a:t>
            </a:r>
            <a:endParaRPr lang="en-US" dirty="0">
              <a:solidFill>
                <a:srgbClr val="000000"/>
              </a:solidFill>
            </a:endParaRPr>
          </a:p>
          <a:p>
            <a:pPr lvl="0"/>
            <a:r>
              <a:rPr lang="en-US" dirty="0" smtClean="0">
                <a:solidFill>
                  <a:srgbClr val="000000"/>
                </a:solidFill>
              </a:rPr>
              <a:t>Academically </a:t>
            </a:r>
            <a:r>
              <a:rPr lang="en-US" dirty="0">
                <a:solidFill>
                  <a:srgbClr val="000000"/>
                </a:solidFill>
              </a:rPr>
              <a:t>Dismissed </a:t>
            </a:r>
            <a:r>
              <a:rPr lang="en-US" dirty="0" smtClean="0">
                <a:solidFill>
                  <a:srgbClr val="000000"/>
                </a:solidFill>
              </a:rPr>
              <a:t>328 (10%)</a:t>
            </a:r>
            <a:endParaRPr lang="en-US" dirty="0">
              <a:solidFill>
                <a:srgbClr val="000000"/>
              </a:solidFill>
            </a:endParaRPr>
          </a:p>
          <a:p>
            <a:r>
              <a:rPr lang="en-US" dirty="0" smtClean="0"/>
              <a:t>Examination of students who successfully became Sophomores (earned 30 or more credit hours after their first year and enrolled in fall 2015 or were retained).   </a:t>
            </a:r>
            <a:endParaRPr lang="en-US" dirty="0"/>
          </a:p>
        </p:txBody>
      </p:sp>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26244515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53413" cy="1143000"/>
          </a:xfrm>
        </p:spPr>
        <p:txBody>
          <a:bodyPr/>
          <a:lstStyle/>
          <a:p>
            <a:r>
              <a:rPr lang="en-US" sz="2800" dirty="0" smtClean="0"/>
              <a:t>Most Recent Students Who Attained Sophomore or Junior Status by End of First Year</a:t>
            </a:r>
            <a:endParaRPr lang="en-US"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60716810"/>
              </p:ext>
            </p:extLst>
          </p:nvPr>
        </p:nvGraphicFramePr>
        <p:xfrm>
          <a:off x="381000" y="1905000"/>
          <a:ext cx="7948614" cy="3845560"/>
        </p:xfrm>
        <a:graphic>
          <a:graphicData uri="http://schemas.openxmlformats.org/drawingml/2006/table">
            <a:tbl>
              <a:tblPr firstRow="1" bandRow="1">
                <a:tableStyleId>{5C22544A-7EE6-4342-B048-85BDC9FD1C3A}</a:tableStyleId>
              </a:tblPr>
              <a:tblGrid>
                <a:gridCol w="6096000"/>
                <a:gridCol w="1852614"/>
              </a:tblGrid>
              <a:tr h="370840">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Total Number = 2128  (62% of those enrolling in third semester were Sophomores or Juniors)   </a:t>
                      </a:r>
                    </a:p>
                  </a:txBody>
                  <a:tcPr/>
                </a:tc>
                <a:tc hMerge="1">
                  <a:txBody>
                    <a:bodyPr/>
                    <a:lstStyle/>
                    <a:p>
                      <a:endParaRPr lang="en-US" dirty="0"/>
                    </a:p>
                  </a:txBody>
                  <a:tcPr/>
                </a:tc>
              </a:tr>
              <a:tr h="370840">
                <a:tc>
                  <a:txBody>
                    <a:bodyPr/>
                    <a:lstStyle/>
                    <a:p>
                      <a:r>
                        <a:rPr lang="en-US" dirty="0" smtClean="0"/>
                        <a:t>Average credit hours earned </a:t>
                      </a:r>
                    </a:p>
                  </a:txBody>
                  <a:tcPr/>
                </a:tc>
                <a:tc>
                  <a:txBody>
                    <a:bodyPr/>
                    <a:lstStyle/>
                    <a:p>
                      <a:r>
                        <a:rPr lang="en-US" dirty="0" smtClean="0"/>
                        <a:t>40.5</a:t>
                      </a:r>
                      <a:endParaRPr lang="en-US" dirty="0"/>
                    </a:p>
                  </a:txBody>
                  <a:tcPr/>
                </a:tc>
              </a:tr>
              <a:tr h="370840">
                <a:tc>
                  <a:txBody>
                    <a:bodyPr/>
                    <a:lstStyle/>
                    <a:p>
                      <a:r>
                        <a:rPr lang="en-US" dirty="0" smtClean="0"/>
                        <a:t>Range of credit hours earned</a:t>
                      </a:r>
                    </a:p>
                    <a:p>
                      <a:endParaRPr lang="en-US" dirty="0"/>
                    </a:p>
                  </a:txBody>
                  <a:tcPr/>
                </a:tc>
                <a:tc>
                  <a:txBody>
                    <a:bodyPr/>
                    <a:lstStyle/>
                    <a:p>
                      <a:r>
                        <a:rPr lang="en-US" dirty="0" smtClean="0"/>
                        <a:t>28 - 106</a:t>
                      </a:r>
                      <a:endParaRPr lang="en-US" dirty="0"/>
                    </a:p>
                  </a:txBody>
                  <a:tcPr/>
                </a:tc>
              </a:tr>
              <a:tr h="370840">
                <a:tc>
                  <a:txBody>
                    <a:bodyPr/>
                    <a:lstStyle/>
                    <a:p>
                      <a:r>
                        <a:rPr lang="en-US" dirty="0" smtClean="0"/>
                        <a:t>Average credit hours earned from dual enrollment (excluding AP and SPAN) </a:t>
                      </a:r>
                    </a:p>
                    <a:p>
                      <a:endParaRPr lang="en-US" dirty="0"/>
                    </a:p>
                  </a:txBody>
                  <a:tcPr/>
                </a:tc>
                <a:tc>
                  <a:txBody>
                    <a:bodyPr/>
                    <a:lstStyle/>
                    <a:p>
                      <a:r>
                        <a:rPr lang="en-US" dirty="0" smtClean="0"/>
                        <a:t>6.2</a:t>
                      </a:r>
                      <a:endParaRPr lang="en-US" dirty="0"/>
                    </a:p>
                  </a:txBody>
                  <a:tcPr/>
                </a:tc>
              </a:tr>
              <a:tr h="370840">
                <a:tc>
                  <a:txBody>
                    <a:bodyPr/>
                    <a:lstStyle/>
                    <a:p>
                      <a:r>
                        <a:rPr lang="en-US" dirty="0" smtClean="0"/>
                        <a:t>Number of students earning dual credit </a:t>
                      </a:r>
                    </a:p>
                    <a:p>
                      <a:r>
                        <a:rPr lang="en-US" dirty="0" smtClean="0"/>
                        <a:t>(excluding AP and SPAN) </a:t>
                      </a:r>
                      <a:endParaRPr lang="en-US" dirty="0"/>
                    </a:p>
                  </a:txBody>
                  <a:tcPr/>
                </a:tc>
                <a:tc>
                  <a:txBody>
                    <a:bodyPr/>
                    <a:lstStyle/>
                    <a:p>
                      <a:r>
                        <a:rPr lang="en-US" dirty="0" smtClean="0"/>
                        <a:t>1156</a:t>
                      </a:r>
                    </a:p>
                    <a:p>
                      <a:endParaRPr lang="en-US" dirty="0"/>
                    </a:p>
                  </a:txBody>
                  <a:tcPr/>
                </a:tc>
              </a:tr>
              <a:tr h="370840">
                <a:tc>
                  <a:txBody>
                    <a:bodyPr/>
                    <a:lstStyle/>
                    <a:p>
                      <a:r>
                        <a:rPr lang="en-US" dirty="0" smtClean="0"/>
                        <a:t>Range of credit hours earned</a:t>
                      </a:r>
                    </a:p>
                    <a:p>
                      <a:endParaRPr lang="en-US" dirty="0"/>
                    </a:p>
                  </a:txBody>
                  <a:tcPr/>
                </a:tc>
                <a:tc>
                  <a:txBody>
                    <a:bodyPr/>
                    <a:lstStyle/>
                    <a:p>
                      <a:r>
                        <a:rPr lang="en-US" dirty="0" smtClean="0"/>
                        <a:t>1 - 60</a:t>
                      </a:r>
                      <a:endParaRPr lang="en-US" dirty="0"/>
                    </a:p>
                  </a:txBody>
                  <a:tcPr/>
                </a:tc>
              </a:tr>
            </a:tbl>
          </a:graphicData>
        </a:graphic>
      </p:graphicFrame>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6743746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Students Attained Sophomore or Junior Status to Those Who Did Not By End of First Year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19258954"/>
              </p:ext>
            </p:extLst>
          </p:nvPr>
        </p:nvGraphicFramePr>
        <p:xfrm>
          <a:off x="381000" y="2209800"/>
          <a:ext cx="7948614" cy="3606800"/>
        </p:xfrm>
        <a:graphic>
          <a:graphicData uri="http://schemas.openxmlformats.org/drawingml/2006/table">
            <a:tbl>
              <a:tblPr firstRow="1" bandRow="1">
                <a:tableStyleId>{5C22544A-7EE6-4342-B048-85BDC9FD1C3A}</a:tableStyleId>
              </a:tblPr>
              <a:tblGrid>
                <a:gridCol w="2743200"/>
                <a:gridCol w="2667000"/>
                <a:gridCol w="2538414"/>
              </a:tblGrid>
              <a:tr h="370840">
                <a:tc>
                  <a:txBody>
                    <a:bodyPr/>
                    <a:lstStyle/>
                    <a:p>
                      <a:r>
                        <a:rPr lang="en-US" dirty="0" smtClean="0"/>
                        <a:t>Variable </a:t>
                      </a:r>
                      <a:endParaRPr lang="en-US" dirty="0"/>
                    </a:p>
                  </a:txBody>
                  <a:tcPr/>
                </a:tc>
                <a:tc>
                  <a:txBody>
                    <a:bodyPr/>
                    <a:lstStyle/>
                    <a:p>
                      <a:r>
                        <a:rPr lang="en-US" dirty="0" smtClean="0"/>
                        <a:t>Sophomore or Higher</a:t>
                      </a:r>
                    </a:p>
                    <a:p>
                      <a:r>
                        <a:rPr lang="en-US" dirty="0" smtClean="0"/>
                        <a:t>(30 or more credits)</a:t>
                      </a:r>
                      <a:endParaRPr lang="en-US" dirty="0"/>
                    </a:p>
                  </a:txBody>
                  <a:tcPr/>
                </a:tc>
                <a:tc>
                  <a:txBody>
                    <a:bodyPr/>
                    <a:lstStyle/>
                    <a:p>
                      <a:r>
                        <a:rPr lang="en-US" dirty="0" smtClean="0"/>
                        <a:t>Not Sophomore (under 30 credits) </a:t>
                      </a:r>
                      <a:endParaRPr lang="en-US" dirty="0"/>
                    </a:p>
                  </a:txBody>
                  <a:tcPr/>
                </a:tc>
              </a:tr>
              <a:tr h="370840">
                <a:tc>
                  <a:txBody>
                    <a:bodyPr/>
                    <a:lstStyle/>
                    <a:p>
                      <a:r>
                        <a:rPr lang="en-US" dirty="0" smtClean="0"/>
                        <a:t>Avg. H.S. GPA </a:t>
                      </a:r>
                      <a:endParaRPr lang="en-US" dirty="0"/>
                    </a:p>
                  </a:txBody>
                  <a:tcPr/>
                </a:tc>
                <a:tc>
                  <a:txBody>
                    <a:bodyPr/>
                    <a:lstStyle/>
                    <a:p>
                      <a:pPr algn="ctr"/>
                      <a:r>
                        <a:rPr lang="en-US" dirty="0" smtClean="0"/>
                        <a:t>3.51</a:t>
                      </a:r>
                      <a:endParaRPr lang="en-US" dirty="0"/>
                    </a:p>
                  </a:txBody>
                  <a:tcPr/>
                </a:tc>
                <a:tc>
                  <a:txBody>
                    <a:bodyPr/>
                    <a:lstStyle/>
                    <a:p>
                      <a:pPr algn="ctr"/>
                      <a:r>
                        <a:rPr lang="en-US" dirty="0" smtClean="0"/>
                        <a:t>3.20</a:t>
                      </a:r>
                      <a:endParaRPr lang="en-US" dirty="0"/>
                    </a:p>
                  </a:txBody>
                  <a:tcPr/>
                </a:tc>
              </a:tr>
              <a:tr h="370840">
                <a:tc>
                  <a:txBody>
                    <a:bodyPr/>
                    <a:lstStyle/>
                    <a:p>
                      <a:r>
                        <a:rPr lang="en-US" dirty="0" smtClean="0"/>
                        <a:t>Avg. SAT Score </a:t>
                      </a:r>
                      <a:endParaRPr lang="en-US" dirty="0"/>
                    </a:p>
                  </a:txBody>
                  <a:tcPr/>
                </a:tc>
                <a:tc>
                  <a:txBody>
                    <a:bodyPr/>
                    <a:lstStyle/>
                    <a:p>
                      <a:pPr algn="ctr"/>
                      <a:r>
                        <a:rPr lang="en-US" dirty="0" smtClean="0"/>
                        <a:t>1064</a:t>
                      </a:r>
                      <a:endParaRPr lang="en-US" dirty="0"/>
                    </a:p>
                  </a:txBody>
                  <a:tcPr/>
                </a:tc>
                <a:tc>
                  <a:txBody>
                    <a:bodyPr/>
                    <a:lstStyle/>
                    <a:p>
                      <a:pPr algn="ctr"/>
                      <a:r>
                        <a:rPr lang="en-US" dirty="0" smtClean="0"/>
                        <a:t>986</a:t>
                      </a:r>
                      <a:endParaRPr lang="en-US" dirty="0"/>
                    </a:p>
                  </a:txBody>
                  <a:tcPr/>
                </a:tc>
              </a:tr>
              <a:tr h="370840">
                <a:tc>
                  <a:txBody>
                    <a:bodyPr/>
                    <a:lstStyle/>
                    <a:p>
                      <a:r>
                        <a:rPr lang="en-US" dirty="0" smtClean="0"/>
                        <a:t>Avg. Earned Dual Credit</a:t>
                      </a:r>
                      <a:endParaRPr lang="en-US" dirty="0"/>
                    </a:p>
                  </a:txBody>
                  <a:tcPr/>
                </a:tc>
                <a:tc>
                  <a:txBody>
                    <a:bodyPr/>
                    <a:lstStyle/>
                    <a:p>
                      <a:pPr algn="ctr"/>
                      <a:r>
                        <a:rPr lang="en-US" dirty="0" smtClean="0"/>
                        <a:t>6.21</a:t>
                      </a:r>
                      <a:endParaRPr lang="en-US" dirty="0"/>
                    </a:p>
                  </a:txBody>
                  <a:tcPr/>
                </a:tc>
                <a:tc>
                  <a:txBody>
                    <a:bodyPr/>
                    <a:lstStyle/>
                    <a:p>
                      <a:pPr algn="ctr"/>
                      <a:r>
                        <a:rPr lang="en-US" dirty="0" smtClean="0"/>
                        <a:t>1.29</a:t>
                      </a:r>
                      <a:endParaRPr lang="en-US" dirty="0"/>
                    </a:p>
                  </a:txBody>
                  <a:tcPr/>
                </a:tc>
              </a:tr>
              <a:tr h="370840">
                <a:tc>
                  <a:txBody>
                    <a:bodyPr/>
                    <a:lstStyle/>
                    <a:p>
                      <a:r>
                        <a:rPr lang="en-US" dirty="0" smtClean="0"/>
                        <a:t>% Earned Dual Credit </a:t>
                      </a:r>
                      <a:endParaRPr lang="en-US" dirty="0"/>
                    </a:p>
                  </a:txBody>
                  <a:tcPr/>
                </a:tc>
                <a:tc>
                  <a:txBody>
                    <a:bodyPr/>
                    <a:lstStyle/>
                    <a:p>
                      <a:pPr algn="ctr"/>
                      <a:r>
                        <a:rPr lang="en-US" dirty="0" smtClean="0"/>
                        <a:t>54%</a:t>
                      </a:r>
                      <a:endParaRPr lang="en-US" dirty="0"/>
                    </a:p>
                  </a:txBody>
                  <a:tcPr/>
                </a:tc>
                <a:tc>
                  <a:txBody>
                    <a:bodyPr/>
                    <a:lstStyle/>
                    <a:p>
                      <a:pPr algn="ctr"/>
                      <a:r>
                        <a:rPr lang="en-US" dirty="0" smtClean="0"/>
                        <a:t>19%</a:t>
                      </a:r>
                      <a:endParaRPr lang="en-US" dirty="0"/>
                    </a:p>
                  </a:txBody>
                  <a:tcPr/>
                </a:tc>
              </a:tr>
              <a:tr h="370840">
                <a:tc>
                  <a:txBody>
                    <a:bodyPr/>
                    <a:lstStyle/>
                    <a:p>
                      <a:r>
                        <a:rPr lang="en-US" dirty="0" smtClean="0"/>
                        <a:t>% Earned AP Credit </a:t>
                      </a:r>
                      <a:endParaRPr lang="en-US" dirty="0"/>
                    </a:p>
                  </a:txBody>
                  <a:tcPr/>
                </a:tc>
                <a:tc>
                  <a:txBody>
                    <a:bodyPr/>
                    <a:lstStyle/>
                    <a:p>
                      <a:pPr algn="ctr"/>
                      <a:r>
                        <a:rPr lang="en-US" dirty="0" smtClean="0"/>
                        <a:t>21%</a:t>
                      </a:r>
                      <a:endParaRPr lang="en-US" dirty="0"/>
                    </a:p>
                  </a:txBody>
                  <a:tcPr/>
                </a:tc>
                <a:tc>
                  <a:txBody>
                    <a:bodyPr/>
                    <a:lstStyle/>
                    <a:p>
                      <a:pPr algn="ctr"/>
                      <a:r>
                        <a:rPr lang="en-US" dirty="0" smtClean="0"/>
                        <a:t>6%</a:t>
                      </a:r>
                      <a:endParaRPr lang="en-US" dirty="0"/>
                    </a:p>
                  </a:txBody>
                  <a:tcPr/>
                </a:tc>
              </a:tr>
              <a:tr h="370840">
                <a:tc>
                  <a:txBody>
                    <a:bodyPr/>
                    <a:lstStyle/>
                    <a:p>
                      <a:r>
                        <a:rPr lang="en-US" dirty="0" smtClean="0"/>
                        <a:t>% H.S. Honors Diploma</a:t>
                      </a:r>
                      <a:endParaRPr lang="en-US" dirty="0"/>
                    </a:p>
                  </a:txBody>
                  <a:tcPr/>
                </a:tc>
                <a:tc>
                  <a:txBody>
                    <a:bodyPr/>
                    <a:lstStyle/>
                    <a:p>
                      <a:pPr algn="ctr"/>
                      <a:r>
                        <a:rPr lang="en-US" dirty="0" smtClean="0"/>
                        <a:t>71%</a:t>
                      </a:r>
                      <a:endParaRPr lang="en-US" dirty="0"/>
                    </a:p>
                  </a:txBody>
                  <a:tcPr/>
                </a:tc>
                <a:tc>
                  <a:txBody>
                    <a:bodyPr/>
                    <a:lstStyle/>
                    <a:p>
                      <a:pPr algn="ctr"/>
                      <a:r>
                        <a:rPr lang="en-US" dirty="0" smtClean="0"/>
                        <a:t>44%</a:t>
                      </a:r>
                      <a:endParaRPr lang="en-US" dirty="0"/>
                    </a:p>
                  </a:txBody>
                  <a:tcPr/>
                </a:tc>
              </a:tr>
              <a:tr h="370840">
                <a:tc>
                  <a:txBody>
                    <a:bodyPr/>
                    <a:lstStyle/>
                    <a:p>
                      <a:r>
                        <a:rPr lang="en-US" dirty="0" smtClean="0"/>
                        <a:t>Avg. Units of H.S. Math</a:t>
                      </a:r>
                      <a:endParaRPr lang="en-US" dirty="0"/>
                    </a:p>
                  </a:txBody>
                  <a:tcPr/>
                </a:tc>
                <a:tc>
                  <a:txBody>
                    <a:bodyPr/>
                    <a:lstStyle/>
                    <a:p>
                      <a:pPr algn="ctr"/>
                      <a:r>
                        <a:rPr lang="en-US" dirty="0" smtClean="0"/>
                        <a:t>7.65</a:t>
                      </a:r>
                      <a:endParaRPr lang="en-US" dirty="0"/>
                    </a:p>
                  </a:txBody>
                  <a:tcPr/>
                </a:tc>
                <a:tc>
                  <a:txBody>
                    <a:bodyPr/>
                    <a:lstStyle/>
                    <a:p>
                      <a:pPr algn="ctr"/>
                      <a:r>
                        <a:rPr lang="en-US" dirty="0" smtClean="0"/>
                        <a:t>7.10</a:t>
                      </a:r>
                      <a:endParaRPr lang="en-US" dirty="0"/>
                    </a:p>
                  </a:txBody>
                  <a:tcPr/>
                </a:tc>
              </a:tr>
              <a:tr h="370840">
                <a:tc>
                  <a:txBody>
                    <a:bodyPr/>
                    <a:lstStyle/>
                    <a:p>
                      <a:r>
                        <a:rPr lang="en-US" dirty="0" smtClean="0"/>
                        <a:t>Avg. FY GPA</a:t>
                      </a:r>
                      <a:endParaRPr lang="en-US" dirty="0"/>
                    </a:p>
                  </a:txBody>
                  <a:tcPr/>
                </a:tc>
                <a:tc>
                  <a:txBody>
                    <a:bodyPr/>
                    <a:lstStyle/>
                    <a:p>
                      <a:pPr algn="ctr"/>
                      <a:r>
                        <a:rPr lang="en-US" dirty="0" smtClean="0"/>
                        <a:t>3.17</a:t>
                      </a:r>
                      <a:endParaRPr lang="en-US" dirty="0"/>
                    </a:p>
                  </a:txBody>
                  <a:tcPr/>
                </a:tc>
                <a:tc>
                  <a:txBody>
                    <a:bodyPr/>
                    <a:lstStyle/>
                    <a:p>
                      <a:pPr algn="ctr"/>
                      <a:r>
                        <a:rPr lang="en-US" dirty="0" smtClean="0"/>
                        <a:t>1.99</a:t>
                      </a:r>
                      <a:endParaRPr lang="en-US" dirty="0"/>
                    </a:p>
                  </a:txBody>
                  <a:tcPr/>
                </a:tc>
              </a:tr>
            </a:tbl>
          </a:graphicData>
        </a:graphic>
      </p:graphicFrame>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32277684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Students Attained Sophomore Status to Those Who Did Not By End of First Year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36369196"/>
              </p:ext>
            </p:extLst>
          </p:nvPr>
        </p:nvGraphicFramePr>
        <p:xfrm>
          <a:off x="381000" y="2209800"/>
          <a:ext cx="7948614" cy="2865120"/>
        </p:xfrm>
        <a:graphic>
          <a:graphicData uri="http://schemas.openxmlformats.org/drawingml/2006/table">
            <a:tbl>
              <a:tblPr firstRow="1" bandRow="1">
                <a:tableStyleId>{5C22544A-7EE6-4342-B048-85BDC9FD1C3A}</a:tableStyleId>
              </a:tblPr>
              <a:tblGrid>
                <a:gridCol w="2971800"/>
                <a:gridCol w="2438400"/>
                <a:gridCol w="2538414"/>
              </a:tblGrid>
              <a:tr h="370840">
                <a:tc>
                  <a:txBody>
                    <a:bodyPr/>
                    <a:lstStyle/>
                    <a:p>
                      <a:r>
                        <a:rPr lang="en-US" dirty="0" smtClean="0"/>
                        <a:t>Variable </a:t>
                      </a:r>
                      <a:endParaRPr lang="en-US" dirty="0"/>
                    </a:p>
                  </a:txBody>
                  <a:tcPr/>
                </a:tc>
                <a:tc>
                  <a:txBody>
                    <a:bodyPr/>
                    <a:lstStyle/>
                    <a:p>
                      <a:r>
                        <a:rPr lang="en-US" dirty="0" smtClean="0"/>
                        <a:t>Sophomore </a:t>
                      </a:r>
                    </a:p>
                    <a:p>
                      <a:r>
                        <a:rPr lang="en-US" dirty="0" smtClean="0"/>
                        <a:t>(25 or more credits)</a:t>
                      </a:r>
                      <a:endParaRPr lang="en-US" dirty="0"/>
                    </a:p>
                  </a:txBody>
                  <a:tcPr/>
                </a:tc>
                <a:tc>
                  <a:txBody>
                    <a:bodyPr/>
                    <a:lstStyle/>
                    <a:p>
                      <a:r>
                        <a:rPr lang="en-US" dirty="0" smtClean="0"/>
                        <a:t>Not Sophomore (under 25 credits) </a:t>
                      </a:r>
                      <a:endParaRPr lang="en-US" dirty="0"/>
                    </a:p>
                  </a:txBody>
                  <a:tcPr/>
                </a:tc>
              </a:tr>
              <a:tr h="370840">
                <a:tc>
                  <a:txBody>
                    <a:bodyPr/>
                    <a:lstStyle/>
                    <a:p>
                      <a:r>
                        <a:rPr lang="en-US" dirty="0" smtClean="0"/>
                        <a:t>% Female </a:t>
                      </a:r>
                      <a:endParaRPr lang="en-US" dirty="0"/>
                    </a:p>
                  </a:txBody>
                  <a:tcPr/>
                </a:tc>
                <a:tc>
                  <a:txBody>
                    <a:bodyPr/>
                    <a:lstStyle/>
                    <a:p>
                      <a:pPr algn="ctr"/>
                      <a:r>
                        <a:rPr lang="en-US" dirty="0" smtClean="0"/>
                        <a:t>61%</a:t>
                      </a:r>
                      <a:endParaRPr lang="en-US" dirty="0"/>
                    </a:p>
                  </a:txBody>
                  <a:tcPr/>
                </a:tc>
                <a:tc>
                  <a:txBody>
                    <a:bodyPr/>
                    <a:lstStyle/>
                    <a:p>
                      <a:pPr algn="ctr"/>
                      <a:r>
                        <a:rPr lang="en-US" dirty="0" smtClean="0"/>
                        <a:t>55%</a:t>
                      </a:r>
                      <a:endParaRPr lang="en-US" dirty="0"/>
                    </a:p>
                  </a:txBody>
                  <a:tcPr/>
                </a:tc>
              </a:tr>
              <a:tr h="370840">
                <a:tc>
                  <a:txBody>
                    <a:bodyPr/>
                    <a:lstStyle/>
                    <a:p>
                      <a:r>
                        <a:rPr lang="en-US" dirty="0" smtClean="0"/>
                        <a:t>% African American </a:t>
                      </a:r>
                      <a:endParaRPr lang="en-US" dirty="0"/>
                    </a:p>
                  </a:txBody>
                  <a:tcPr/>
                </a:tc>
                <a:tc>
                  <a:txBody>
                    <a:bodyPr/>
                    <a:lstStyle/>
                    <a:p>
                      <a:pPr algn="ctr"/>
                      <a:r>
                        <a:rPr lang="en-US" dirty="0" smtClean="0"/>
                        <a:t>2%</a:t>
                      </a:r>
                      <a:endParaRPr lang="en-US" dirty="0"/>
                    </a:p>
                  </a:txBody>
                  <a:tcPr/>
                </a:tc>
                <a:tc>
                  <a:txBody>
                    <a:bodyPr/>
                    <a:lstStyle/>
                    <a:p>
                      <a:pPr algn="ctr"/>
                      <a:r>
                        <a:rPr lang="en-US" dirty="0" smtClean="0"/>
                        <a:t>10%</a:t>
                      </a:r>
                      <a:endParaRPr lang="en-US" dirty="0"/>
                    </a:p>
                  </a:txBody>
                  <a:tcPr/>
                </a:tc>
              </a:tr>
              <a:tr h="370840">
                <a:tc>
                  <a:txBody>
                    <a:bodyPr/>
                    <a:lstStyle/>
                    <a:p>
                      <a:r>
                        <a:rPr lang="en-US" dirty="0" smtClean="0"/>
                        <a:t>% Latino (a)</a:t>
                      </a:r>
                      <a:endParaRPr lang="en-US" dirty="0"/>
                    </a:p>
                  </a:txBody>
                  <a:tcPr/>
                </a:tc>
                <a:tc>
                  <a:txBody>
                    <a:bodyPr/>
                    <a:lstStyle/>
                    <a:p>
                      <a:pPr algn="ctr"/>
                      <a:r>
                        <a:rPr lang="en-US" dirty="0" smtClean="0"/>
                        <a:t>3%</a:t>
                      </a:r>
                      <a:endParaRPr lang="en-US" dirty="0"/>
                    </a:p>
                  </a:txBody>
                  <a:tcPr/>
                </a:tc>
                <a:tc>
                  <a:txBody>
                    <a:bodyPr/>
                    <a:lstStyle/>
                    <a:p>
                      <a:pPr algn="ctr"/>
                      <a:r>
                        <a:rPr lang="en-US" dirty="0" smtClean="0"/>
                        <a:t>5%</a:t>
                      </a:r>
                      <a:endParaRPr lang="en-US" dirty="0"/>
                    </a:p>
                  </a:txBody>
                  <a:tcPr/>
                </a:tc>
              </a:tr>
              <a:tr h="370840">
                <a:tc>
                  <a:txBody>
                    <a:bodyPr/>
                    <a:lstStyle/>
                    <a:p>
                      <a:r>
                        <a:rPr lang="en-US" dirty="0" smtClean="0"/>
                        <a:t>% 25 or older </a:t>
                      </a:r>
                      <a:endParaRPr lang="en-US" dirty="0"/>
                    </a:p>
                  </a:txBody>
                  <a:tcPr/>
                </a:tc>
                <a:tc>
                  <a:txBody>
                    <a:bodyPr/>
                    <a:lstStyle/>
                    <a:p>
                      <a:pPr algn="ctr"/>
                      <a:r>
                        <a:rPr lang="en-US" dirty="0" smtClean="0"/>
                        <a:t>1%</a:t>
                      </a:r>
                      <a:endParaRPr lang="en-US" dirty="0"/>
                    </a:p>
                  </a:txBody>
                  <a:tcPr/>
                </a:tc>
                <a:tc>
                  <a:txBody>
                    <a:bodyPr/>
                    <a:lstStyle/>
                    <a:p>
                      <a:pPr algn="ctr"/>
                      <a:r>
                        <a:rPr lang="en-US" dirty="0" smtClean="0"/>
                        <a:t>1%</a:t>
                      </a:r>
                      <a:endParaRPr lang="en-US" dirty="0"/>
                    </a:p>
                  </a:txBody>
                  <a:tcPr/>
                </a:tc>
              </a:tr>
              <a:tr h="370840">
                <a:tc>
                  <a:txBody>
                    <a:bodyPr/>
                    <a:lstStyle/>
                    <a:p>
                      <a:r>
                        <a:rPr lang="en-US" dirty="0" smtClean="0"/>
                        <a:t>% Pell Grant Received </a:t>
                      </a:r>
                      <a:endParaRPr lang="en-US" dirty="0"/>
                    </a:p>
                  </a:txBody>
                  <a:tcPr/>
                </a:tc>
                <a:tc>
                  <a:txBody>
                    <a:bodyPr/>
                    <a:lstStyle/>
                    <a:p>
                      <a:pPr algn="ctr"/>
                      <a:r>
                        <a:rPr lang="en-US" dirty="0" smtClean="0"/>
                        <a:t>39%</a:t>
                      </a:r>
                      <a:endParaRPr lang="en-US" dirty="0"/>
                    </a:p>
                  </a:txBody>
                  <a:tcPr/>
                </a:tc>
                <a:tc>
                  <a:txBody>
                    <a:bodyPr/>
                    <a:lstStyle/>
                    <a:p>
                      <a:pPr algn="ctr"/>
                      <a:r>
                        <a:rPr lang="en-US" dirty="0" smtClean="0"/>
                        <a:t>49%</a:t>
                      </a:r>
                      <a:endParaRPr lang="en-US" dirty="0"/>
                    </a:p>
                  </a:txBody>
                  <a:tcPr/>
                </a:tc>
              </a:tr>
              <a:tr h="370840">
                <a:tc>
                  <a:txBody>
                    <a:bodyPr/>
                    <a:lstStyle/>
                    <a:p>
                      <a:r>
                        <a:rPr lang="en-US" dirty="0" smtClean="0"/>
                        <a:t>% Campus Housing </a:t>
                      </a:r>
                      <a:endParaRPr lang="en-US" dirty="0"/>
                    </a:p>
                  </a:txBody>
                  <a:tcPr/>
                </a:tc>
                <a:tc>
                  <a:txBody>
                    <a:bodyPr/>
                    <a:lstStyle/>
                    <a:p>
                      <a:pPr algn="ctr"/>
                      <a:r>
                        <a:rPr lang="en-US" dirty="0" smtClean="0"/>
                        <a:t>44%</a:t>
                      </a:r>
                      <a:endParaRPr lang="en-US" dirty="0"/>
                    </a:p>
                  </a:txBody>
                  <a:tcPr/>
                </a:tc>
                <a:tc>
                  <a:txBody>
                    <a:bodyPr/>
                    <a:lstStyle/>
                    <a:p>
                      <a:pPr algn="ctr"/>
                      <a:r>
                        <a:rPr lang="en-US" dirty="0" smtClean="0"/>
                        <a:t>25%</a:t>
                      </a:r>
                      <a:endParaRPr lang="en-US" dirty="0"/>
                    </a:p>
                  </a:txBody>
                  <a:tcPr/>
                </a:tc>
              </a:tr>
            </a:tbl>
          </a:graphicData>
        </a:graphic>
      </p:graphicFrame>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2123582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53413" cy="1143000"/>
          </a:xfrm>
        </p:spPr>
        <p:txBody>
          <a:bodyPr/>
          <a:lstStyle/>
          <a:p>
            <a:r>
              <a:rPr lang="en-US" dirty="0" smtClean="0"/>
              <a:t>Commitments, Attitudes, and Academic Hope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26616651"/>
              </p:ext>
            </p:extLst>
          </p:nvPr>
        </p:nvGraphicFramePr>
        <p:xfrm>
          <a:off x="381000" y="1828800"/>
          <a:ext cx="7948614" cy="3881120"/>
        </p:xfrm>
        <a:graphic>
          <a:graphicData uri="http://schemas.openxmlformats.org/drawingml/2006/table">
            <a:tbl>
              <a:tblPr firstRow="1" bandRow="1">
                <a:tableStyleId>{5C22544A-7EE6-4342-B048-85BDC9FD1C3A}</a:tableStyleId>
              </a:tblPr>
              <a:tblGrid>
                <a:gridCol w="2971800"/>
                <a:gridCol w="2590800"/>
                <a:gridCol w="2386014"/>
              </a:tblGrid>
              <a:tr h="370840">
                <a:tc>
                  <a:txBody>
                    <a:bodyPr/>
                    <a:lstStyle/>
                    <a:p>
                      <a:r>
                        <a:rPr lang="en-US" dirty="0" smtClean="0"/>
                        <a:t>Variable </a:t>
                      </a:r>
                      <a:endParaRPr lang="en-US" dirty="0"/>
                    </a:p>
                  </a:txBody>
                  <a:tcPr/>
                </a:tc>
                <a:tc>
                  <a:txBody>
                    <a:bodyPr/>
                    <a:lstStyle/>
                    <a:p>
                      <a:r>
                        <a:rPr lang="en-US" dirty="0" smtClean="0"/>
                        <a:t>Sophomore </a:t>
                      </a:r>
                      <a:r>
                        <a:rPr lang="en-US" dirty="0" smtClean="0"/>
                        <a:t>or Junior</a:t>
                      </a:r>
                      <a:endParaRPr lang="en-US" dirty="0" smtClean="0"/>
                    </a:p>
                    <a:p>
                      <a:r>
                        <a:rPr lang="en-US" dirty="0" smtClean="0"/>
                        <a:t>(25 or more credits)</a:t>
                      </a:r>
                      <a:endParaRPr lang="en-US" dirty="0"/>
                    </a:p>
                  </a:txBody>
                  <a:tcPr/>
                </a:tc>
                <a:tc>
                  <a:txBody>
                    <a:bodyPr/>
                    <a:lstStyle/>
                    <a:p>
                      <a:r>
                        <a:rPr lang="en-US" dirty="0" smtClean="0"/>
                        <a:t>Not Sophomore (under 25 credits) </a:t>
                      </a:r>
                      <a:endParaRPr lang="en-US" dirty="0"/>
                    </a:p>
                  </a:txBody>
                  <a:tcPr/>
                </a:tc>
              </a:tr>
              <a:tr h="370840">
                <a:tc>
                  <a:txBody>
                    <a:bodyPr/>
                    <a:lstStyle/>
                    <a:p>
                      <a:r>
                        <a:rPr lang="en-US" sz="1400" dirty="0" smtClean="0"/>
                        <a:t>Percentage</a:t>
                      </a:r>
                      <a:r>
                        <a:rPr lang="en-US" sz="1400" baseline="0" dirty="0" smtClean="0"/>
                        <a:t> of students planning to work more than 20 hours a week off-campus</a:t>
                      </a:r>
                      <a:endParaRPr lang="en-US" sz="1400" dirty="0"/>
                    </a:p>
                  </a:txBody>
                  <a:tcPr/>
                </a:tc>
                <a:tc>
                  <a:txBody>
                    <a:bodyPr/>
                    <a:lstStyle/>
                    <a:p>
                      <a:pPr algn="ctr"/>
                      <a:r>
                        <a:rPr lang="en-US" dirty="0" smtClean="0"/>
                        <a:t>11%</a:t>
                      </a:r>
                      <a:endParaRPr lang="en-US" dirty="0"/>
                    </a:p>
                  </a:txBody>
                  <a:tcPr/>
                </a:tc>
                <a:tc>
                  <a:txBody>
                    <a:bodyPr/>
                    <a:lstStyle/>
                    <a:p>
                      <a:pPr algn="ctr"/>
                      <a:r>
                        <a:rPr lang="en-US" dirty="0" smtClean="0"/>
                        <a:t>21%</a:t>
                      </a:r>
                      <a:endParaRPr lang="en-US" dirty="0"/>
                    </a:p>
                  </a:txBody>
                  <a:tcPr/>
                </a:tc>
              </a:tr>
              <a:tr h="370840">
                <a:tc>
                  <a:txBody>
                    <a:bodyPr/>
                    <a:lstStyle/>
                    <a:p>
                      <a:r>
                        <a:rPr lang="en-US" sz="1400" dirty="0" smtClean="0"/>
                        <a:t>It is important for me to graduate from </a:t>
                      </a:r>
                      <a:r>
                        <a:rPr lang="en-US" sz="1400" dirty="0" smtClean="0"/>
                        <a:t>IUPUI</a:t>
                      </a:r>
                      <a:r>
                        <a:rPr lang="en-US" sz="1400" baseline="0" dirty="0" smtClean="0"/>
                        <a:t> (strongly or  moderately agree)</a:t>
                      </a:r>
                      <a:endParaRPr lang="en-US" sz="1400" dirty="0"/>
                    </a:p>
                  </a:txBody>
                  <a:tcPr/>
                </a:tc>
                <a:tc>
                  <a:txBody>
                    <a:bodyPr/>
                    <a:lstStyle/>
                    <a:p>
                      <a:pPr algn="ctr"/>
                      <a:r>
                        <a:rPr lang="en-US" dirty="0" smtClean="0"/>
                        <a:t>65%</a:t>
                      </a:r>
                      <a:endParaRPr lang="en-US" dirty="0"/>
                    </a:p>
                  </a:txBody>
                  <a:tcPr/>
                </a:tc>
                <a:tc>
                  <a:txBody>
                    <a:bodyPr/>
                    <a:lstStyle/>
                    <a:p>
                      <a:pPr algn="ctr"/>
                      <a:r>
                        <a:rPr lang="en-US" dirty="0" smtClean="0"/>
                        <a:t>64%</a:t>
                      </a:r>
                      <a:endParaRPr lang="en-US" dirty="0"/>
                    </a:p>
                  </a:txBody>
                  <a:tcPr/>
                </a:tc>
              </a:tr>
              <a:tr h="370840">
                <a:tc>
                  <a:txBody>
                    <a:bodyPr/>
                    <a:lstStyle/>
                    <a:p>
                      <a:r>
                        <a:rPr lang="en-US" sz="1400" dirty="0" smtClean="0"/>
                        <a:t>There is no</a:t>
                      </a:r>
                      <a:r>
                        <a:rPr lang="en-US" sz="1400" baseline="0" dirty="0" smtClean="0"/>
                        <a:t> or very little chance that I would change my major</a:t>
                      </a:r>
                      <a:endParaRPr lang="en-US" sz="1400" dirty="0"/>
                    </a:p>
                  </a:txBody>
                  <a:tcPr/>
                </a:tc>
                <a:tc>
                  <a:txBody>
                    <a:bodyPr/>
                    <a:lstStyle/>
                    <a:p>
                      <a:pPr algn="ctr"/>
                      <a:r>
                        <a:rPr lang="en-US" dirty="0" smtClean="0"/>
                        <a:t>69%</a:t>
                      </a:r>
                      <a:endParaRPr lang="en-US" dirty="0"/>
                    </a:p>
                  </a:txBody>
                  <a:tcPr/>
                </a:tc>
                <a:tc>
                  <a:txBody>
                    <a:bodyPr/>
                    <a:lstStyle/>
                    <a:p>
                      <a:pPr algn="ctr"/>
                      <a:r>
                        <a:rPr lang="en-US" dirty="0" smtClean="0"/>
                        <a:t>64%</a:t>
                      </a:r>
                      <a:endParaRPr lang="en-US" dirty="0"/>
                    </a:p>
                  </a:txBody>
                  <a:tcPr/>
                </a:tc>
              </a:tr>
              <a:tr h="370840">
                <a:tc>
                  <a:txBody>
                    <a:bodyPr/>
                    <a:lstStyle/>
                    <a:p>
                      <a:pPr marL="0" marR="600" algn="l" defTabSz="457200" rtl="0" eaLnBrk="1" latinLnBrk="0" hangingPunct="1"/>
                      <a:r>
                        <a:rPr lang="en-US" sz="1400" kern="1200" dirty="0" smtClean="0">
                          <a:solidFill>
                            <a:schemeClr val="dk1"/>
                          </a:solidFill>
                          <a:latin typeface="+mn-lt"/>
                          <a:ea typeface="+mn-ea"/>
                          <a:cs typeface="+mn-cs"/>
                        </a:rPr>
                        <a:t>Average Academic Hope</a:t>
                      </a:r>
                      <a:endParaRPr lang="en-US" sz="1400" kern="1200" dirty="0" smtClean="0">
                        <a:solidFill>
                          <a:schemeClr val="dk1"/>
                        </a:solidFill>
                        <a:latin typeface="+mn-lt"/>
                        <a:ea typeface="+mn-ea"/>
                        <a:cs typeface="+mn-cs"/>
                      </a:endParaRPr>
                    </a:p>
                  </a:txBody>
                  <a:tcPr/>
                </a:tc>
                <a:tc>
                  <a:txBody>
                    <a:bodyPr/>
                    <a:lstStyle/>
                    <a:p>
                      <a:pPr algn="ctr"/>
                      <a:r>
                        <a:rPr lang="en-US" dirty="0" smtClean="0"/>
                        <a:t>6.89</a:t>
                      </a:r>
                      <a:endParaRPr lang="en-US" dirty="0"/>
                    </a:p>
                  </a:txBody>
                  <a:tcPr/>
                </a:tc>
                <a:tc>
                  <a:txBody>
                    <a:bodyPr/>
                    <a:lstStyle/>
                    <a:p>
                      <a:pPr algn="ctr"/>
                      <a:r>
                        <a:rPr lang="en-US" dirty="0" smtClean="0"/>
                        <a:t>6.77</a:t>
                      </a:r>
                      <a:endParaRPr lang="en-US" dirty="0"/>
                    </a:p>
                  </a:txBody>
                  <a:tcPr/>
                </a:tc>
              </a:tr>
              <a:tr h="370840">
                <a:tc>
                  <a:txBody>
                    <a:bodyPr/>
                    <a:lstStyle/>
                    <a:p>
                      <a:pPr marL="0" algn="l" defTabSz="457200" rtl="0" eaLnBrk="1" latinLnBrk="0" hangingPunct="1"/>
                      <a:r>
                        <a:rPr lang="en-US" sz="1400" kern="1200" dirty="0" smtClean="0">
                          <a:solidFill>
                            <a:schemeClr val="dk1"/>
                          </a:solidFill>
                          <a:latin typeface="+mn-lt"/>
                          <a:ea typeface="+mn-ea"/>
                          <a:cs typeface="+mn-cs"/>
                        </a:rPr>
                        <a:t>Average Sense of Belonging</a:t>
                      </a:r>
                      <a:endParaRPr lang="en-US" sz="1400" kern="1200" dirty="0" smtClean="0">
                        <a:solidFill>
                          <a:schemeClr val="dk1"/>
                        </a:solidFill>
                        <a:latin typeface="+mn-lt"/>
                        <a:ea typeface="+mn-ea"/>
                        <a:cs typeface="+mn-cs"/>
                      </a:endParaRPr>
                    </a:p>
                  </a:txBody>
                  <a:tcPr/>
                </a:tc>
                <a:tc>
                  <a:txBody>
                    <a:bodyPr/>
                    <a:lstStyle/>
                    <a:p>
                      <a:pPr algn="ctr"/>
                      <a:r>
                        <a:rPr lang="en-US" dirty="0" smtClean="0"/>
                        <a:t>5.52</a:t>
                      </a:r>
                      <a:endParaRPr lang="en-US" dirty="0"/>
                    </a:p>
                  </a:txBody>
                  <a:tcPr/>
                </a:tc>
                <a:tc>
                  <a:txBody>
                    <a:bodyPr/>
                    <a:lstStyle/>
                    <a:p>
                      <a:pPr algn="ctr"/>
                      <a:r>
                        <a:rPr lang="en-US" dirty="0" smtClean="0"/>
                        <a:t>5.45</a:t>
                      </a:r>
                      <a:endParaRPr lang="en-US" dirty="0"/>
                    </a:p>
                  </a:txBody>
                  <a:tcPr/>
                </a:tc>
              </a:tr>
              <a:tr h="370840">
                <a:tc>
                  <a:txBody>
                    <a:bodyPr/>
                    <a:lstStyle/>
                    <a:p>
                      <a:pPr marL="0" algn="l" defTabSz="457200" rtl="0" eaLnBrk="1" latinLnBrk="0" hangingPunct="1"/>
                      <a:r>
                        <a:rPr lang="en-US" sz="1400" kern="1200" dirty="0" smtClean="0">
                          <a:solidFill>
                            <a:schemeClr val="dk1"/>
                          </a:solidFill>
                          <a:latin typeface="+mn-lt"/>
                          <a:ea typeface="+mn-ea"/>
                          <a:cs typeface="+mn-cs"/>
                        </a:rPr>
                        <a:t>Average Positive Institutional Commitment</a:t>
                      </a:r>
                      <a:endParaRPr lang="en-US" sz="1400" kern="1200" dirty="0" smtClean="0">
                        <a:solidFill>
                          <a:schemeClr val="dk1"/>
                        </a:solidFill>
                        <a:latin typeface="+mn-lt"/>
                        <a:ea typeface="+mn-ea"/>
                        <a:cs typeface="+mn-cs"/>
                      </a:endParaRPr>
                    </a:p>
                  </a:txBody>
                  <a:tcPr/>
                </a:tc>
                <a:tc>
                  <a:txBody>
                    <a:bodyPr/>
                    <a:lstStyle/>
                    <a:p>
                      <a:pPr algn="ctr"/>
                      <a:r>
                        <a:rPr lang="en-US" dirty="0" smtClean="0"/>
                        <a:t>5.96</a:t>
                      </a:r>
                      <a:endParaRPr lang="en-US" dirty="0"/>
                    </a:p>
                  </a:txBody>
                  <a:tcPr/>
                </a:tc>
                <a:tc>
                  <a:txBody>
                    <a:bodyPr/>
                    <a:lstStyle/>
                    <a:p>
                      <a:pPr algn="ctr"/>
                      <a:r>
                        <a:rPr lang="en-US" dirty="0" smtClean="0"/>
                        <a:t>5.92</a:t>
                      </a:r>
                      <a:endParaRPr lang="en-US" dirty="0"/>
                    </a:p>
                  </a:txBody>
                  <a:tcPr/>
                </a:tc>
              </a:tr>
            </a:tbl>
          </a:graphicData>
        </a:graphic>
      </p:graphicFrame>
      <p:sp>
        <p:nvSpPr>
          <p:cNvPr id="4" name="Date Placeholder 3"/>
          <p:cNvSpPr>
            <a:spLocks noGrp="1"/>
          </p:cNvSpPr>
          <p:nvPr>
            <p:ph type="dt" sz="half" idx="10"/>
          </p:nvPr>
        </p:nvSpPr>
        <p:spPr/>
        <p:txBody>
          <a:bodyPr/>
          <a:lstStyle/>
          <a:p>
            <a:pPr>
              <a:defRPr/>
            </a:pPr>
            <a:r>
              <a:rPr lang="en-US" dirty="0"/>
              <a:t>December 14, </a:t>
            </a:r>
            <a:r>
              <a:rPr lang="en-US" dirty="0" smtClean="0"/>
              <a:t>2015</a:t>
            </a:r>
          </a:p>
          <a:p>
            <a:pPr>
              <a:defRPr/>
            </a:pPr>
            <a:endParaRPr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CRG Sophomores</a:t>
            </a:r>
            <a:endParaRPr lang="en-US" sz="1400" i="1" dirty="0">
              <a:solidFill>
                <a:srgbClr val="000000"/>
              </a:solidFill>
            </a:endParaRPr>
          </a:p>
        </p:txBody>
      </p:sp>
    </p:spTree>
    <p:extLst>
      <p:ext uri="{BB962C8B-B14F-4D97-AF65-F5344CB8AC3E}">
        <p14:creationId xmlns:p14="http://schemas.microsoft.com/office/powerpoint/2010/main" val="38299055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405813" cy="1143000"/>
          </a:xfrm>
        </p:spPr>
        <p:txBody>
          <a:bodyPr/>
          <a:lstStyle/>
          <a:p>
            <a:r>
              <a:rPr lang="en-US" dirty="0" smtClean="0"/>
              <a:t>Intended Major School of Students Not Attaining Sophomore Status  (N </a:t>
            </a:r>
            <a:r>
              <a:rPr lang="en-US" dirty="0" smtClean="0"/>
              <a:t>= 1322)</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45980089"/>
              </p:ext>
            </p:extLst>
          </p:nvPr>
        </p:nvGraphicFramePr>
        <p:xfrm>
          <a:off x="304800" y="1752601"/>
          <a:ext cx="7948614" cy="4038595"/>
        </p:xfrm>
        <a:graphic>
          <a:graphicData uri="http://schemas.openxmlformats.org/drawingml/2006/table">
            <a:tbl>
              <a:tblPr firstRow="1" bandRow="1">
                <a:tableStyleId>{5C22544A-7EE6-4342-B048-85BDC9FD1C3A}</a:tableStyleId>
              </a:tblPr>
              <a:tblGrid>
                <a:gridCol w="4114800"/>
                <a:gridCol w="1184276"/>
                <a:gridCol w="2649538"/>
              </a:tblGrid>
              <a:tr h="367145">
                <a:tc>
                  <a:txBody>
                    <a:bodyPr/>
                    <a:lstStyle/>
                    <a:p>
                      <a:r>
                        <a:rPr lang="en-US" sz="1800" dirty="0" smtClean="0"/>
                        <a:t>School of Intended Major </a:t>
                      </a:r>
                      <a:endParaRPr lang="en-US" sz="1800" dirty="0"/>
                    </a:p>
                  </a:txBody>
                  <a:tcPr/>
                </a:tc>
                <a:tc>
                  <a:txBody>
                    <a:bodyPr/>
                    <a:lstStyle/>
                    <a:p>
                      <a:pPr algn="ctr"/>
                      <a:r>
                        <a:rPr lang="en-US" sz="1800" dirty="0" smtClean="0"/>
                        <a:t>N</a:t>
                      </a:r>
                      <a:endParaRPr lang="en-US" sz="1800" dirty="0"/>
                    </a:p>
                  </a:txBody>
                  <a:tcPr/>
                </a:tc>
                <a:tc>
                  <a:txBody>
                    <a:bodyPr/>
                    <a:lstStyle/>
                    <a:p>
                      <a:pPr algn="ctr"/>
                      <a:r>
                        <a:rPr lang="en-US" sz="1800" dirty="0" smtClean="0"/>
                        <a:t>%</a:t>
                      </a:r>
                      <a:endParaRPr lang="en-US" sz="1800" dirty="0"/>
                    </a:p>
                  </a:txBody>
                  <a:tcPr/>
                </a:tc>
              </a:tr>
              <a:tr h="367145">
                <a:tc>
                  <a:txBody>
                    <a:bodyPr/>
                    <a:lstStyle/>
                    <a:p>
                      <a:pPr marL="0" algn="l" defTabSz="457200" rtl="0" eaLnBrk="1" fontAlgn="t" latinLnBrk="0" hangingPunct="1"/>
                      <a:r>
                        <a:rPr lang="en-US" sz="1800" kern="1200" dirty="0" smtClean="0">
                          <a:solidFill>
                            <a:schemeClr val="dk1"/>
                          </a:solidFill>
                          <a:latin typeface="+mn-lt"/>
                          <a:ea typeface="+mn-ea"/>
                          <a:cs typeface="+mn-cs"/>
                        </a:rPr>
                        <a:t>Science</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245</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19%</a:t>
                      </a:r>
                      <a:endParaRPr lang="en-US" sz="1800" kern="1200" dirty="0">
                        <a:solidFill>
                          <a:schemeClr val="dk1"/>
                        </a:solidFill>
                        <a:latin typeface="+mn-lt"/>
                        <a:ea typeface="+mn-ea"/>
                        <a:cs typeface="+mn-cs"/>
                      </a:endParaRPr>
                    </a:p>
                  </a:txBody>
                  <a:tcPr marL="9525" marR="9525" marT="9525" marB="0"/>
                </a:tc>
              </a:tr>
              <a:tr h="367145">
                <a:tc>
                  <a:txBody>
                    <a:bodyPr/>
                    <a:lstStyle/>
                    <a:p>
                      <a:pPr marL="0" algn="l" defTabSz="457200" rtl="0" eaLnBrk="1" fontAlgn="t" latinLnBrk="0" hangingPunct="1"/>
                      <a:r>
                        <a:rPr lang="en-US" sz="1800" kern="1200" dirty="0" smtClean="0">
                          <a:solidFill>
                            <a:schemeClr val="dk1"/>
                          </a:solidFill>
                          <a:latin typeface="+mn-lt"/>
                          <a:ea typeface="+mn-ea"/>
                          <a:cs typeface="+mn-cs"/>
                        </a:rPr>
                        <a:t>Business</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175</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13%</a:t>
                      </a:r>
                      <a:endParaRPr lang="en-US" sz="1800" kern="1200" dirty="0">
                        <a:solidFill>
                          <a:schemeClr val="dk1"/>
                        </a:solidFill>
                        <a:latin typeface="+mn-lt"/>
                        <a:ea typeface="+mn-ea"/>
                        <a:cs typeface="+mn-cs"/>
                      </a:endParaRPr>
                    </a:p>
                  </a:txBody>
                  <a:tcPr marL="9525" marR="9525" marT="9525" marB="0"/>
                </a:tc>
              </a:tr>
              <a:tr h="367145">
                <a:tc>
                  <a:txBody>
                    <a:bodyPr/>
                    <a:lstStyle/>
                    <a:p>
                      <a:pPr marL="0" algn="l" defTabSz="457200" rtl="0" eaLnBrk="1" fontAlgn="t" latinLnBrk="0" hangingPunct="1"/>
                      <a:r>
                        <a:rPr lang="en-US" sz="1800" kern="1200" dirty="0" smtClean="0">
                          <a:solidFill>
                            <a:schemeClr val="dk1"/>
                          </a:solidFill>
                          <a:latin typeface="+mn-lt"/>
                          <a:ea typeface="+mn-ea"/>
                          <a:cs typeface="+mn-cs"/>
                        </a:rPr>
                        <a:t>University College</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171</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13%</a:t>
                      </a:r>
                      <a:endParaRPr lang="en-US" sz="1800" kern="1200" dirty="0">
                        <a:solidFill>
                          <a:schemeClr val="dk1"/>
                        </a:solidFill>
                        <a:latin typeface="+mn-lt"/>
                        <a:ea typeface="+mn-ea"/>
                        <a:cs typeface="+mn-cs"/>
                      </a:endParaRPr>
                    </a:p>
                  </a:txBody>
                  <a:tcPr marL="9525" marR="9525" marT="9525" marB="0"/>
                </a:tc>
              </a:tr>
              <a:tr h="367145">
                <a:tc>
                  <a:txBody>
                    <a:bodyPr/>
                    <a:lstStyle/>
                    <a:p>
                      <a:pPr marL="0" algn="l" defTabSz="457200" rtl="0" eaLnBrk="1" fontAlgn="t" latinLnBrk="0" hangingPunct="1"/>
                      <a:r>
                        <a:rPr lang="en-US" sz="1800" kern="1200" dirty="0" smtClean="0">
                          <a:solidFill>
                            <a:schemeClr val="dk1"/>
                          </a:solidFill>
                          <a:latin typeface="+mn-lt"/>
                          <a:ea typeface="+mn-ea"/>
                          <a:cs typeface="+mn-cs"/>
                        </a:rPr>
                        <a:t>Nursing</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133</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10%</a:t>
                      </a:r>
                      <a:endParaRPr lang="en-US" sz="1800" kern="1200" dirty="0">
                        <a:solidFill>
                          <a:schemeClr val="dk1"/>
                        </a:solidFill>
                        <a:latin typeface="+mn-lt"/>
                        <a:ea typeface="+mn-ea"/>
                        <a:cs typeface="+mn-cs"/>
                      </a:endParaRPr>
                    </a:p>
                  </a:txBody>
                  <a:tcPr marL="9525" marR="9525" marT="9525" marB="0"/>
                </a:tc>
              </a:tr>
              <a:tr h="367145">
                <a:tc>
                  <a:txBody>
                    <a:bodyPr/>
                    <a:lstStyle/>
                    <a:p>
                      <a:pPr marL="0" algn="l" defTabSz="457200" rtl="0" eaLnBrk="1" fontAlgn="t" latinLnBrk="0" hangingPunct="1"/>
                      <a:r>
                        <a:rPr lang="en-US" sz="1800" kern="1200" dirty="0" smtClean="0">
                          <a:solidFill>
                            <a:schemeClr val="dk1"/>
                          </a:solidFill>
                          <a:latin typeface="+mn-lt"/>
                          <a:ea typeface="+mn-ea"/>
                          <a:cs typeface="+mn-cs"/>
                        </a:rPr>
                        <a:t>Engineering</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132</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10%</a:t>
                      </a:r>
                      <a:endParaRPr lang="en-US" sz="1800" kern="1200" dirty="0">
                        <a:solidFill>
                          <a:schemeClr val="dk1"/>
                        </a:solidFill>
                        <a:latin typeface="+mn-lt"/>
                        <a:ea typeface="+mn-ea"/>
                        <a:cs typeface="+mn-cs"/>
                      </a:endParaRPr>
                    </a:p>
                  </a:txBody>
                  <a:tcPr marL="9525" marR="9525" marT="9525" marB="0"/>
                </a:tc>
              </a:tr>
              <a:tr h="367145">
                <a:tc>
                  <a:txBody>
                    <a:bodyPr/>
                    <a:lstStyle/>
                    <a:p>
                      <a:pPr marL="0" algn="l" defTabSz="457200" rtl="0" eaLnBrk="1" fontAlgn="t" latinLnBrk="0" hangingPunct="1"/>
                      <a:r>
                        <a:rPr lang="en-US" sz="1800" kern="1200" dirty="0" smtClean="0">
                          <a:solidFill>
                            <a:schemeClr val="dk1"/>
                          </a:solidFill>
                          <a:latin typeface="+mn-lt"/>
                          <a:ea typeface="+mn-ea"/>
                          <a:cs typeface="+mn-cs"/>
                        </a:rPr>
                        <a:t>Medicine</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68</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5%</a:t>
                      </a:r>
                      <a:endParaRPr lang="en-US" sz="1800" kern="1200" dirty="0">
                        <a:solidFill>
                          <a:schemeClr val="dk1"/>
                        </a:solidFill>
                        <a:latin typeface="+mn-lt"/>
                        <a:ea typeface="+mn-ea"/>
                        <a:cs typeface="+mn-cs"/>
                      </a:endParaRPr>
                    </a:p>
                  </a:txBody>
                  <a:tcPr marL="9525" marR="9525" marT="9525" marB="0"/>
                </a:tc>
              </a:tr>
              <a:tr h="367145">
                <a:tc>
                  <a:txBody>
                    <a:bodyPr/>
                    <a:lstStyle/>
                    <a:p>
                      <a:pPr marL="0" algn="l" defTabSz="457200" rtl="0" eaLnBrk="1" fontAlgn="t" latinLnBrk="0" hangingPunct="1"/>
                      <a:r>
                        <a:rPr lang="en-US" sz="1800" kern="1200" dirty="0" smtClean="0">
                          <a:solidFill>
                            <a:schemeClr val="dk1"/>
                          </a:solidFill>
                          <a:latin typeface="+mn-lt"/>
                          <a:ea typeface="+mn-ea"/>
                          <a:cs typeface="+mn-cs"/>
                        </a:rPr>
                        <a:t>Technology</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64</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5%</a:t>
                      </a:r>
                      <a:endParaRPr lang="en-US" sz="1800" kern="1200" dirty="0">
                        <a:solidFill>
                          <a:schemeClr val="dk1"/>
                        </a:solidFill>
                        <a:latin typeface="+mn-lt"/>
                        <a:ea typeface="+mn-ea"/>
                        <a:cs typeface="+mn-cs"/>
                      </a:endParaRPr>
                    </a:p>
                  </a:txBody>
                  <a:tcPr marL="9525" marR="9525" marT="9525" marB="0"/>
                </a:tc>
              </a:tr>
              <a:tr h="367145">
                <a:tc>
                  <a:txBody>
                    <a:bodyPr/>
                    <a:lstStyle/>
                    <a:p>
                      <a:pPr marL="0" algn="l" defTabSz="457200" rtl="0" eaLnBrk="1" fontAlgn="t" latinLnBrk="0" hangingPunct="1"/>
                      <a:r>
                        <a:rPr lang="en-US" sz="1800" kern="1200" dirty="0" smtClean="0">
                          <a:solidFill>
                            <a:schemeClr val="dk1"/>
                          </a:solidFill>
                          <a:latin typeface="+mn-lt"/>
                          <a:ea typeface="+mn-ea"/>
                          <a:cs typeface="+mn-cs"/>
                        </a:rPr>
                        <a:t>Physical</a:t>
                      </a:r>
                      <a:r>
                        <a:rPr lang="en-US" sz="1800" kern="1200" baseline="0" dirty="0" smtClean="0">
                          <a:solidFill>
                            <a:schemeClr val="dk1"/>
                          </a:solidFill>
                          <a:latin typeface="+mn-lt"/>
                          <a:ea typeface="+mn-ea"/>
                          <a:cs typeface="+mn-cs"/>
                        </a:rPr>
                        <a:t> Education</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54</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4%</a:t>
                      </a:r>
                      <a:endParaRPr lang="en-US" sz="1800" kern="1200" dirty="0">
                        <a:solidFill>
                          <a:schemeClr val="dk1"/>
                        </a:solidFill>
                        <a:latin typeface="+mn-lt"/>
                        <a:ea typeface="+mn-ea"/>
                        <a:cs typeface="+mn-cs"/>
                      </a:endParaRPr>
                    </a:p>
                  </a:txBody>
                  <a:tcPr marL="9525" marR="9525" marT="9525" marB="0"/>
                </a:tc>
              </a:tr>
              <a:tr h="367145">
                <a:tc>
                  <a:txBody>
                    <a:bodyPr/>
                    <a:lstStyle/>
                    <a:p>
                      <a:pPr marL="0" algn="l" defTabSz="457200" rtl="0" eaLnBrk="1" fontAlgn="t" latinLnBrk="0" hangingPunct="1"/>
                      <a:r>
                        <a:rPr lang="en-US" sz="1800" kern="1200" dirty="0" smtClean="0">
                          <a:solidFill>
                            <a:schemeClr val="dk1"/>
                          </a:solidFill>
                          <a:latin typeface="+mn-lt"/>
                          <a:ea typeface="+mn-ea"/>
                          <a:cs typeface="+mn-cs"/>
                        </a:rPr>
                        <a:t>Dentistry</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48</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4%</a:t>
                      </a:r>
                      <a:endParaRPr lang="en-US" sz="1800" kern="1200" dirty="0">
                        <a:solidFill>
                          <a:schemeClr val="dk1"/>
                        </a:solidFill>
                        <a:latin typeface="+mn-lt"/>
                        <a:ea typeface="+mn-ea"/>
                        <a:cs typeface="+mn-cs"/>
                      </a:endParaRPr>
                    </a:p>
                  </a:txBody>
                  <a:tcPr marL="9525" marR="9525" marT="9525" marB="0"/>
                </a:tc>
              </a:tr>
              <a:tr h="367145">
                <a:tc>
                  <a:txBody>
                    <a:bodyPr/>
                    <a:lstStyle/>
                    <a:p>
                      <a:pPr marL="0" algn="l" defTabSz="457200" rtl="0" eaLnBrk="1" fontAlgn="t" latinLnBrk="0" hangingPunct="1"/>
                      <a:r>
                        <a:rPr lang="en-US" sz="1800" kern="1200" dirty="0" smtClean="0">
                          <a:solidFill>
                            <a:schemeClr val="dk1"/>
                          </a:solidFill>
                          <a:latin typeface="+mn-lt"/>
                          <a:ea typeface="+mn-ea"/>
                          <a:cs typeface="+mn-cs"/>
                        </a:rPr>
                        <a:t>Education</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47</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4%</a:t>
                      </a:r>
                      <a:endParaRPr lang="en-US" sz="1800" kern="1200" dirty="0">
                        <a:solidFill>
                          <a:schemeClr val="dk1"/>
                        </a:solidFill>
                        <a:latin typeface="+mn-lt"/>
                        <a:ea typeface="+mn-ea"/>
                        <a:cs typeface="+mn-cs"/>
                      </a:endParaRPr>
                    </a:p>
                  </a:txBody>
                  <a:tcPr marL="9525" marR="9525" marT="9525" marB="0"/>
                </a:tc>
              </a:tr>
            </a:tbl>
          </a:graphicData>
        </a:graphic>
      </p:graphicFrame>
      <p:sp>
        <p:nvSpPr>
          <p:cNvPr id="4" name="Date Placeholder 3"/>
          <p:cNvSpPr>
            <a:spLocks noGrp="1"/>
          </p:cNvSpPr>
          <p:nvPr>
            <p:ph type="dt" sz="half" idx="10"/>
          </p:nvPr>
        </p:nvSpPr>
        <p:spPr/>
        <p:txBody>
          <a:bodyPr/>
          <a:lstStyle/>
          <a:p>
            <a:pPr>
              <a:defRPr/>
            </a:pPr>
            <a:r>
              <a:rPr lang="en-US" dirty="0"/>
              <a:t>December 14, 2015</a:t>
            </a:r>
            <a:endParaRPr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CRG Sophomores</a:t>
            </a:r>
            <a:endParaRPr lang="en-US" sz="1400" i="1" dirty="0">
              <a:solidFill>
                <a:srgbClr val="000000"/>
              </a:solidFill>
            </a:endParaRPr>
          </a:p>
        </p:txBody>
      </p:sp>
      <p:sp>
        <p:nvSpPr>
          <p:cNvPr id="3" name="TextBox 2"/>
          <p:cNvSpPr txBox="1"/>
          <p:nvPr/>
        </p:nvSpPr>
        <p:spPr>
          <a:xfrm>
            <a:off x="304800" y="5836592"/>
            <a:ext cx="4014240" cy="307777"/>
          </a:xfrm>
          <a:prstGeom prst="rect">
            <a:avLst/>
          </a:prstGeom>
          <a:noFill/>
        </p:spPr>
        <p:txBody>
          <a:bodyPr wrap="none" rtlCol="0">
            <a:spAutoFit/>
          </a:bodyPr>
          <a:lstStyle/>
          <a:p>
            <a:r>
              <a:rPr lang="en-US" sz="1400" dirty="0" smtClean="0"/>
              <a:t>Note: Intended major is as of census of fall 2014</a:t>
            </a:r>
            <a:endParaRPr lang="en-US" sz="1400" dirty="0"/>
          </a:p>
        </p:txBody>
      </p:sp>
    </p:spTree>
    <p:extLst>
      <p:ext uri="{BB962C8B-B14F-4D97-AF65-F5344CB8AC3E}">
        <p14:creationId xmlns:p14="http://schemas.microsoft.com/office/powerpoint/2010/main" val="33795563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Intended Majors of Students Not Attaining Sophomore Status (N </a:t>
            </a:r>
            <a:r>
              <a:rPr lang="en-US" dirty="0" smtClean="0"/>
              <a:t>= 1334)</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15540245"/>
              </p:ext>
            </p:extLst>
          </p:nvPr>
        </p:nvGraphicFramePr>
        <p:xfrm>
          <a:off x="381000" y="2286000"/>
          <a:ext cx="7948614" cy="3337560"/>
        </p:xfrm>
        <a:graphic>
          <a:graphicData uri="http://schemas.openxmlformats.org/drawingml/2006/table">
            <a:tbl>
              <a:tblPr firstRow="1" bandRow="1">
                <a:tableStyleId>{5C22544A-7EE6-4342-B048-85BDC9FD1C3A}</a:tableStyleId>
              </a:tblPr>
              <a:tblGrid>
                <a:gridCol w="4114800"/>
                <a:gridCol w="1184276"/>
                <a:gridCol w="2649538"/>
              </a:tblGrid>
              <a:tr h="370840">
                <a:tc>
                  <a:txBody>
                    <a:bodyPr/>
                    <a:lstStyle/>
                    <a:p>
                      <a:r>
                        <a:rPr lang="en-US" dirty="0" smtClean="0"/>
                        <a:t>Intended Major </a:t>
                      </a:r>
                      <a:endParaRPr lang="en-US" dirty="0"/>
                    </a:p>
                  </a:txBody>
                  <a:tcPr/>
                </a:tc>
                <a:tc>
                  <a:txBody>
                    <a:bodyPr/>
                    <a:lstStyle/>
                    <a:p>
                      <a:pPr algn="ctr"/>
                      <a:r>
                        <a:rPr lang="en-US" dirty="0" smtClean="0"/>
                        <a:t>N</a:t>
                      </a:r>
                      <a:endParaRPr lang="en-US" dirty="0"/>
                    </a:p>
                  </a:txBody>
                  <a:tcPr/>
                </a:tc>
                <a:tc>
                  <a:txBody>
                    <a:bodyPr/>
                    <a:lstStyle/>
                    <a:p>
                      <a:pPr algn="ctr"/>
                      <a:r>
                        <a:rPr lang="en-US" dirty="0" smtClean="0"/>
                        <a:t>%</a:t>
                      </a:r>
                      <a:endParaRPr lang="en-US" dirty="0"/>
                    </a:p>
                  </a:txBody>
                  <a:tcPr/>
                </a:tc>
              </a:tr>
              <a:tr h="370840">
                <a:tc>
                  <a:txBody>
                    <a:bodyPr/>
                    <a:lstStyle/>
                    <a:p>
                      <a:pPr marL="0" algn="l" defTabSz="457200" rtl="0" eaLnBrk="1" fontAlgn="t" latinLnBrk="0" hangingPunct="1"/>
                      <a:r>
                        <a:rPr lang="en-US" sz="1800" kern="1200" dirty="0">
                          <a:solidFill>
                            <a:schemeClr val="dk1"/>
                          </a:solidFill>
                          <a:latin typeface="+mn-lt"/>
                          <a:ea typeface="+mn-ea"/>
                          <a:cs typeface="+mn-cs"/>
                        </a:rPr>
                        <a:t>Exploratory Baccalaureate</a:t>
                      </a: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171</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13%</a:t>
                      </a:r>
                      <a:endParaRPr lang="en-US" sz="1800" kern="1200" dirty="0">
                        <a:solidFill>
                          <a:schemeClr val="dk1"/>
                        </a:solidFill>
                        <a:latin typeface="+mn-lt"/>
                        <a:ea typeface="+mn-ea"/>
                        <a:cs typeface="+mn-cs"/>
                      </a:endParaRPr>
                    </a:p>
                  </a:txBody>
                  <a:tcPr marL="9525" marR="9525" marT="9525" marB="0"/>
                </a:tc>
              </a:tr>
              <a:tr h="370840">
                <a:tc>
                  <a:txBody>
                    <a:bodyPr/>
                    <a:lstStyle/>
                    <a:p>
                      <a:pPr marL="0" algn="l" defTabSz="457200" rtl="0" eaLnBrk="1" fontAlgn="t" latinLnBrk="0" hangingPunct="1"/>
                      <a:r>
                        <a:rPr lang="en-US" sz="1800" kern="1200" dirty="0" smtClean="0">
                          <a:solidFill>
                            <a:schemeClr val="dk1"/>
                          </a:solidFill>
                          <a:latin typeface="+mn-lt"/>
                          <a:ea typeface="+mn-ea"/>
                          <a:cs typeface="+mn-cs"/>
                        </a:rPr>
                        <a:t>Pre Nursing BSN</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133</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10%</a:t>
                      </a:r>
                      <a:endParaRPr lang="en-US" sz="1800" kern="1200" dirty="0">
                        <a:solidFill>
                          <a:schemeClr val="dk1"/>
                        </a:solidFill>
                        <a:latin typeface="+mn-lt"/>
                        <a:ea typeface="+mn-ea"/>
                        <a:cs typeface="+mn-cs"/>
                      </a:endParaRPr>
                    </a:p>
                  </a:txBody>
                  <a:tcPr marL="9525" marR="9525" marT="9525" marB="0"/>
                </a:tc>
              </a:tr>
              <a:tr h="370840">
                <a:tc>
                  <a:txBody>
                    <a:bodyPr/>
                    <a:lstStyle/>
                    <a:p>
                      <a:pPr marL="0" algn="l" defTabSz="457200" rtl="0" eaLnBrk="1" fontAlgn="t" latinLnBrk="0" hangingPunct="1"/>
                      <a:r>
                        <a:rPr lang="en-US" sz="1800" kern="1200" dirty="0" smtClean="0">
                          <a:solidFill>
                            <a:schemeClr val="dk1"/>
                          </a:solidFill>
                          <a:latin typeface="+mn-lt"/>
                          <a:ea typeface="+mn-ea"/>
                          <a:cs typeface="+mn-cs"/>
                        </a:rPr>
                        <a:t>Pre Biology BS PU</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48</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4%</a:t>
                      </a:r>
                      <a:endParaRPr lang="en-US" sz="1800" kern="1200" dirty="0">
                        <a:solidFill>
                          <a:schemeClr val="dk1"/>
                        </a:solidFill>
                        <a:latin typeface="+mn-lt"/>
                        <a:ea typeface="+mn-ea"/>
                        <a:cs typeface="+mn-cs"/>
                      </a:endParaRPr>
                    </a:p>
                  </a:txBody>
                  <a:tcPr marL="9525" marR="9525" marT="9525" marB="0"/>
                </a:tc>
              </a:tr>
              <a:tr h="370840">
                <a:tc>
                  <a:txBody>
                    <a:bodyPr/>
                    <a:lstStyle/>
                    <a:p>
                      <a:pPr marL="0" algn="l" defTabSz="457200" rtl="0" eaLnBrk="1" fontAlgn="t" latinLnBrk="0" hangingPunct="1"/>
                      <a:r>
                        <a:rPr lang="en-US" sz="1800" kern="1200" dirty="0" smtClean="0">
                          <a:solidFill>
                            <a:schemeClr val="dk1"/>
                          </a:solidFill>
                          <a:latin typeface="+mn-lt"/>
                          <a:ea typeface="+mn-ea"/>
                          <a:cs typeface="+mn-cs"/>
                        </a:rPr>
                        <a:t>Pre Management BSB</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46</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3%</a:t>
                      </a:r>
                      <a:endParaRPr lang="en-US" sz="1800" kern="1200" dirty="0">
                        <a:solidFill>
                          <a:schemeClr val="dk1"/>
                        </a:solidFill>
                        <a:latin typeface="+mn-lt"/>
                        <a:ea typeface="+mn-ea"/>
                        <a:cs typeface="+mn-cs"/>
                      </a:endParaRPr>
                    </a:p>
                  </a:txBody>
                  <a:tcPr marL="9525" marR="9525" marT="9525" marB="0"/>
                </a:tc>
              </a:tr>
              <a:tr h="370840">
                <a:tc>
                  <a:txBody>
                    <a:bodyPr/>
                    <a:lstStyle/>
                    <a:p>
                      <a:pPr marL="0" algn="l" defTabSz="457200" rtl="0" eaLnBrk="1" fontAlgn="t" latinLnBrk="0" hangingPunct="1"/>
                      <a:r>
                        <a:rPr lang="en-US" sz="1800" kern="1200" dirty="0" smtClean="0">
                          <a:solidFill>
                            <a:schemeClr val="dk1"/>
                          </a:solidFill>
                          <a:latin typeface="+mn-lt"/>
                          <a:ea typeface="+mn-ea"/>
                          <a:cs typeface="+mn-cs"/>
                        </a:rPr>
                        <a:t>Pre Dental Hygiene AS</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41</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3%</a:t>
                      </a:r>
                      <a:endParaRPr lang="en-US" sz="1800" kern="1200" dirty="0">
                        <a:solidFill>
                          <a:schemeClr val="dk1"/>
                        </a:solidFill>
                        <a:latin typeface="+mn-lt"/>
                        <a:ea typeface="+mn-ea"/>
                        <a:cs typeface="+mn-cs"/>
                      </a:endParaRPr>
                    </a:p>
                  </a:txBody>
                  <a:tcPr marL="9525" marR="9525" marT="9525" marB="0"/>
                </a:tc>
              </a:tr>
              <a:tr h="370840">
                <a:tc>
                  <a:txBody>
                    <a:bodyPr/>
                    <a:lstStyle/>
                    <a:p>
                      <a:pPr marL="0" algn="l" defTabSz="457200" rtl="0" eaLnBrk="1" fontAlgn="t" latinLnBrk="0" hangingPunct="1"/>
                      <a:r>
                        <a:rPr lang="en-US" sz="1800" kern="1200" dirty="0" smtClean="0">
                          <a:solidFill>
                            <a:schemeClr val="dk1"/>
                          </a:solidFill>
                          <a:latin typeface="+mn-lt"/>
                          <a:ea typeface="+mn-ea"/>
                          <a:cs typeface="+mn-cs"/>
                        </a:rPr>
                        <a:t>Pre Business BSB</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39</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3%</a:t>
                      </a:r>
                      <a:endParaRPr lang="en-US" sz="1800" kern="1200" dirty="0">
                        <a:solidFill>
                          <a:schemeClr val="dk1"/>
                        </a:solidFill>
                        <a:latin typeface="+mn-lt"/>
                        <a:ea typeface="+mn-ea"/>
                        <a:cs typeface="+mn-cs"/>
                      </a:endParaRPr>
                    </a:p>
                  </a:txBody>
                  <a:tcPr marL="9525" marR="9525" marT="9525" marB="0"/>
                </a:tc>
              </a:tr>
              <a:tr h="370840">
                <a:tc>
                  <a:txBody>
                    <a:bodyPr/>
                    <a:lstStyle/>
                    <a:p>
                      <a:pPr marL="0" algn="l" defTabSz="457200" rtl="0" eaLnBrk="1" fontAlgn="t" latinLnBrk="0" hangingPunct="1"/>
                      <a:r>
                        <a:rPr lang="en-US" sz="1800" kern="1200" dirty="0" smtClean="0">
                          <a:solidFill>
                            <a:schemeClr val="dk1"/>
                          </a:solidFill>
                          <a:latin typeface="+mn-lt"/>
                          <a:ea typeface="+mn-ea"/>
                          <a:cs typeface="+mn-cs"/>
                        </a:rPr>
                        <a:t>Pre-Fine Arts - Herron</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37</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3%</a:t>
                      </a:r>
                      <a:endParaRPr lang="en-US" sz="1800" kern="1200" dirty="0">
                        <a:solidFill>
                          <a:schemeClr val="dk1"/>
                        </a:solidFill>
                        <a:latin typeface="+mn-lt"/>
                        <a:ea typeface="+mn-ea"/>
                        <a:cs typeface="+mn-cs"/>
                      </a:endParaRPr>
                    </a:p>
                  </a:txBody>
                  <a:tcPr marL="9525" marR="9525" marT="9525" marB="0"/>
                </a:tc>
              </a:tr>
              <a:tr h="370840">
                <a:tc>
                  <a:txBody>
                    <a:bodyPr/>
                    <a:lstStyle/>
                    <a:p>
                      <a:pPr marL="0" algn="l" defTabSz="457200" rtl="0" eaLnBrk="1" fontAlgn="t" latinLnBrk="0" hangingPunct="1"/>
                      <a:r>
                        <a:rPr lang="en-US" sz="1800" kern="1200" dirty="0" smtClean="0">
                          <a:solidFill>
                            <a:schemeClr val="dk1"/>
                          </a:solidFill>
                          <a:latin typeface="+mn-lt"/>
                          <a:ea typeface="+mn-ea"/>
                          <a:cs typeface="+mn-cs"/>
                        </a:rPr>
                        <a:t>Pre Accounting BSB</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30</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2%</a:t>
                      </a:r>
                      <a:endParaRPr lang="en-US" sz="1800" kern="1200" dirty="0">
                        <a:solidFill>
                          <a:schemeClr val="dk1"/>
                        </a:solidFill>
                        <a:latin typeface="+mn-lt"/>
                        <a:ea typeface="+mn-ea"/>
                        <a:cs typeface="+mn-cs"/>
                      </a:endParaRPr>
                    </a:p>
                  </a:txBody>
                  <a:tcPr marL="9525" marR="9525" marT="9525" marB="0"/>
                </a:tc>
              </a:tr>
            </a:tbl>
          </a:graphicData>
        </a:graphic>
      </p:graphicFrame>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
        <p:nvSpPr>
          <p:cNvPr id="3" name="TextBox 2"/>
          <p:cNvSpPr txBox="1"/>
          <p:nvPr/>
        </p:nvSpPr>
        <p:spPr>
          <a:xfrm>
            <a:off x="380999" y="5636567"/>
            <a:ext cx="4014240" cy="307777"/>
          </a:xfrm>
          <a:prstGeom prst="rect">
            <a:avLst/>
          </a:prstGeom>
          <a:noFill/>
        </p:spPr>
        <p:txBody>
          <a:bodyPr wrap="none" rtlCol="0">
            <a:spAutoFit/>
          </a:bodyPr>
          <a:lstStyle/>
          <a:p>
            <a:r>
              <a:rPr lang="en-US" sz="1400" dirty="0" smtClean="0"/>
              <a:t>Note: Intended major is as of census of fall 2014</a:t>
            </a:r>
            <a:endParaRPr lang="en-US" sz="1400" dirty="0"/>
          </a:p>
        </p:txBody>
      </p:sp>
    </p:spTree>
    <p:extLst>
      <p:ext uri="{BB962C8B-B14F-4D97-AF65-F5344CB8AC3E}">
        <p14:creationId xmlns:p14="http://schemas.microsoft.com/office/powerpoint/2010/main" val="41688777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Predictors of Successful Completion of “Sophomore Year”   (Thriving)</a:t>
            </a:r>
            <a:endParaRPr lang="en-US" dirty="0"/>
          </a:p>
        </p:txBody>
      </p:sp>
      <p:sp>
        <p:nvSpPr>
          <p:cNvPr id="3" name="Content Placeholder 2"/>
          <p:cNvSpPr>
            <a:spLocks noGrp="1"/>
          </p:cNvSpPr>
          <p:nvPr>
            <p:ph idx="1"/>
          </p:nvPr>
        </p:nvSpPr>
        <p:spPr/>
        <p:txBody>
          <a:bodyPr/>
          <a:lstStyle/>
          <a:p>
            <a:r>
              <a:rPr lang="en-US" sz="1800" dirty="0" smtClean="0"/>
              <a:t>Being Academically Prepared (Higher H.S. GPAs, SAT Scores, Proportion Earning Honors Diplomas, AP Credit) </a:t>
            </a:r>
          </a:p>
          <a:p>
            <a:r>
              <a:rPr lang="en-US" sz="1800" dirty="0" smtClean="0"/>
              <a:t>More likely to be in IUPUI Honors College (13% vs. 3%)   </a:t>
            </a:r>
          </a:p>
          <a:p>
            <a:r>
              <a:rPr lang="en-US" sz="1800" dirty="0"/>
              <a:t>More Units of H.S. </a:t>
            </a:r>
            <a:r>
              <a:rPr lang="en-US" sz="1800" dirty="0" smtClean="0"/>
              <a:t>Math, Higher Level (Calculus), and </a:t>
            </a:r>
            <a:r>
              <a:rPr lang="en-US" sz="1800" dirty="0"/>
              <a:t>Completed Math Course More Recently </a:t>
            </a:r>
            <a:r>
              <a:rPr lang="en-US" sz="1800" dirty="0" smtClean="0"/>
              <a:t>(0-2 months ago)</a:t>
            </a:r>
            <a:endParaRPr lang="en-US" sz="1800" dirty="0"/>
          </a:p>
          <a:p>
            <a:r>
              <a:rPr lang="en-US" sz="1800" dirty="0" smtClean="0"/>
              <a:t>Performing Well Academically the First Year of College </a:t>
            </a:r>
          </a:p>
          <a:p>
            <a:r>
              <a:rPr lang="en-US" sz="1800" dirty="0" smtClean="0"/>
              <a:t>Higher Levels of Academic Hope </a:t>
            </a:r>
            <a:r>
              <a:rPr lang="en-US" sz="1800" dirty="0"/>
              <a:t>at Entry </a:t>
            </a:r>
            <a:r>
              <a:rPr lang="en-US" sz="1800" dirty="0" smtClean="0"/>
              <a:t>(At </a:t>
            </a:r>
            <a:r>
              <a:rPr lang="en-US" sz="1800" dirty="0"/>
              <a:t>the present time, I am energetically pursing my academic </a:t>
            </a:r>
            <a:r>
              <a:rPr lang="en-US" sz="1800" dirty="0" smtClean="0"/>
              <a:t>goals). </a:t>
            </a:r>
          </a:p>
          <a:p>
            <a:r>
              <a:rPr lang="en-US" sz="1800" dirty="0" smtClean="0"/>
              <a:t>More likely to Understand Importance of Interacting with Faculty Members Outside of Class at Entry  </a:t>
            </a:r>
          </a:p>
          <a:p>
            <a:r>
              <a:rPr lang="en-US" sz="1800" dirty="0" smtClean="0"/>
              <a:t>Being Careful in Completing High School Assignments and Completing Them On-Time (proxy for motivation and persistence)   </a:t>
            </a:r>
          </a:p>
        </p:txBody>
      </p:sp>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853063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53413" cy="1143000"/>
          </a:xfrm>
        </p:spPr>
        <p:txBody>
          <a:bodyPr/>
          <a:lstStyle/>
          <a:p>
            <a:r>
              <a:rPr lang="en-US" dirty="0" smtClean="0"/>
              <a:t>Risk Factors Associated with Not Completing Sophomore Year</a:t>
            </a:r>
            <a:endParaRPr lang="en-US" dirty="0"/>
          </a:p>
        </p:txBody>
      </p:sp>
      <p:sp>
        <p:nvSpPr>
          <p:cNvPr id="3" name="Content Placeholder 2"/>
          <p:cNvSpPr>
            <a:spLocks noGrp="1"/>
          </p:cNvSpPr>
          <p:nvPr>
            <p:ph idx="1"/>
          </p:nvPr>
        </p:nvSpPr>
        <p:spPr/>
        <p:txBody>
          <a:bodyPr/>
          <a:lstStyle/>
          <a:p>
            <a:r>
              <a:rPr lang="en-US" sz="2400" dirty="0" smtClean="0"/>
              <a:t>Being Low Income (more likely to receive Pell Grant or Financial Aid at Entry) </a:t>
            </a:r>
          </a:p>
          <a:p>
            <a:r>
              <a:rPr lang="en-US" sz="2400" dirty="0" smtClean="0"/>
              <a:t>Being First Generation </a:t>
            </a:r>
          </a:p>
          <a:p>
            <a:r>
              <a:rPr lang="en-US" sz="2400" dirty="0" smtClean="0"/>
              <a:t>Being Male</a:t>
            </a:r>
          </a:p>
          <a:p>
            <a:r>
              <a:rPr lang="en-US" sz="2400" dirty="0" smtClean="0"/>
              <a:t>Living Off-Campus First Year </a:t>
            </a:r>
          </a:p>
          <a:p>
            <a:r>
              <a:rPr lang="en-US" sz="2400" dirty="0" smtClean="0"/>
              <a:t>Being in Underrepresented Minority Group  </a:t>
            </a:r>
          </a:p>
          <a:p>
            <a:r>
              <a:rPr lang="en-US" sz="2400" dirty="0"/>
              <a:t>Spending Significant Time Engaged in Nonacademic Activities</a:t>
            </a:r>
          </a:p>
          <a:p>
            <a:endParaRPr lang="en-US" sz="2000" dirty="0"/>
          </a:p>
        </p:txBody>
      </p:sp>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3716123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Focus on Sophomores? </a:t>
            </a:r>
            <a:endParaRPr lang="en-US" dirty="0"/>
          </a:p>
        </p:txBody>
      </p:sp>
      <p:sp>
        <p:nvSpPr>
          <p:cNvPr id="3" name="Content Placeholder 2"/>
          <p:cNvSpPr>
            <a:spLocks noGrp="1"/>
          </p:cNvSpPr>
          <p:nvPr>
            <p:ph idx="1"/>
          </p:nvPr>
        </p:nvSpPr>
        <p:spPr/>
        <p:txBody>
          <a:bodyPr/>
          <a:lstStyle/>
          <a:p>
            <a:r>
              <a:rPr lang="en-US" i="1" dirty="0" smtClean="0">
                <a:effectLst/>
              </a:rPr>
              <a:t>"For years, student-centered institutions have front-loaded resources to promote student success in the first college year.” </a:t>
            </a:r>
          </a:p>
          <a:p>
            <a:pPr lvl="1"/>
            <a:r>
              <a:rPr lang="en-US" dirty="0" smtClean="0">
                <a:effectLst/>
              </a:rPr>
              <a:t>George D. Kuh</a:t>
            </a:r>
          </a:p>
          <a:p>
            <a:r>
              <a:rPr lang="en-US" b="1" dirty="0" smtClean="0"/>
              <a:t>How</a:t>
            </a:r>
            <a:r>
              <a:rPr lang="en-US" dirty="0" smtClean="0"/>
              <a:t> can we and </a:t>
            </a:r>
            <a:r>
              <a:rPr lang="en-US" b="1" dirty="0" smtClean="0"/>
              <a:t>why</a:t>
            </a:r>
            <a:r>
              <a:rPr lang="en-US" dirty="0" smtClean="0"/>
              <a:t> should we </a:t>
            </a:r>
            <a:r>
              <a:rPr lang="en-US" dirty="0" smtClean="0">
                <a:effectLst/>
              </a:rPr>
              <a:t>sustain this important work in the second year of college?  </a:t>
            </a:r>
            <a:br>
              <a:rPr lang="en-US" dirty="0" smtClean="0">
                <a:effectLst/>
              </a:rPr>
            </a:br>
            <a:endParaRPr lang="en-US" dirty="0"/>
          </a:p>
        </p:txBody>
      </p:sp>
      <p:sp>
        <p:nvSpPr>
          <p:cNvPr id="4" name="Date Placeholder 3"/>
          <p:cNvSpPr>
            <a:spLocks noGrp="1"/>
          </p:cNvSpPr>
          <p:nvPr>
            <p:ph type="dt" sz="half" idx="10"/>
          </p:nvPr>
        </p:nvSpPr>
        <p:spPr/>
        <p:txBody>
          <a:bodyPr/>
          <a:lstStyle/>
          <a:p>
            <a:r>
              <a:rPr lang="en-US" dirty="0"/>
              <a:t>December 14, 2015</a:t>
            </a:r>
            <a:endParaRPr lang="en-US" sz="1400" i="1" dirty="0"/>
          </a:p>
        </p:txBody>
      </p:sp>
      <p:sp>
        <p:nvSpPr>
          <p:cNvPr id="5" name="Footer Placeholder 4"/>
          <p:cNvSpPr>
            <a:spLocks noGrp="1"/>
          </p:cNvSpPr>
          <p:nvPr>
            <p:ph type="ftr" sz="quarter" idx="11"/>
          </p:nvPr>
        </p:nvSpPr>
        <p:spPr/>
        <p:txBody>
          <a:bodyPr/>
          <a:lstStyle/>
          <a:p>
            <a:pPr>
              <a:defRPr/>
            </a:pPr>
            <a:r>
              <a:rPr lang="en-US" dirty="0" smtClean="0"/>
              <a:t>CRG Sophomores </a:t>
            </a:r>
            <a:endParaRPr lang="en-US" sz="1400" i="1" dirty="0"/>
          </a:p>
        </p:txBody>
      </p:sp>
    </p:spTree>
    <p:extLst>
      <p:ext uri="{BB962C8B-B14F-4D97-AF65-F5344CB8AC3E}">
        <p14:creationId xmlns:p14="http://schemas.microsoft.com/office/powerpoint/2010/main" val="15490974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1"/>
          <p:cNvSpPr>
            <a:spLocks noGrp="1"/>
          </p:cNvSpPr>
          <p:nvPr>
            <p:ph type="title"/>
          </p:nvPr>
        </p:nvSpPr>
        <p:spPr/>
        <p:txBody>
          <a:bodyPr>
            <a:noAutofit/>
          </a:bodyPr>
          <a:lstStyle/>
          <a:p>
            <a:r>
              <a:rPr lang="en-US" sz="3200" dirty="0" smtClean="0"/>
              <a:t>Planned Time Commitments </a:t>
            </a:r>
            <a:r>
              <a:rPr lang="en-US" sz="3200" dirty="0" smtClean="0"/>
              <a:t/>
            </a:r>
            <a:br>
              <a:rPr lang="en-US" sz="3200" dirty="0" smtClean="0"/>
            </a:br>
            <a:r>
              <a:rPr lang="en-US" sz="2800" dirty="0" smtClean="0"/>
              <a:t>(Expects to spend 20 or more hours per week)</a:t>
            </a:r>
            <a:endParaRPr lang="en-US" sz="2800" dirty="0" smtClean="0"/>
          </a:p>
        </p:txBody>
      </p:sp>
      <p:graphicFrame>
        <p:nvGraphicFramePr>
          <p:cNvPr id="4" name="Chart Placeholder 3"/>
          <p:cNvGraphicFramePr>
            <a:graphicFrameLocks noGrp="1"/>
          </p:cNvGraphicFramePr>
          <p:nvPr>
            <p:ph idx="1"/>
            <p:extLst>
              <p:ext uri="{D42A27DB-BD31-4B8C-83A1-F6EECF244321}">
                <p14:modId xmlns:p14="http://schemas.microsoft.com/office/powerpoint/2010/main" val="2202886755"/>
              </p:ext>
            </p:extLst>
          </p:nvPr>
        </p:nvGraphicFramePr>
        <p:xfrm>
          <a:off x="304800" y="2057400"/>
          <a:ext cx="8024813"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5" name="Date Placeholder 3"/>
          <p:cNvSpPr>
            <a:spLocks noGrp="1"/>
          </p:cNvSpPr>
          <p:nvPr>
            <p:ph type="dt" sz="half" idx="10"/>
          </p:nvPr>
        </p:nvSpPr>
        <p:spPr>
          <a:xfrm>
            <a:off x="7315200" y="152400"/>
            <a:ext cx="1600200" cy="304800"/>
          </a:xfrm>
        </p:spPr>
        <p:txBody>
          <a:bodyPr/>
          <a:lstStyle/>
          <a:p>
            <a:pPr>
              <a:defRPr/>
            </a:pPr>
            <a:r>
              <a:rPr lang="en-US" dirty="0"/>
              <a:t>December 14, 2015</a:t>
            </a:r>
          </a:p>
        </p:txBody>
      </p:sp>
      <p:sp>
        <p:nvSpPr>
          <p:cNvPr id="6" name="Footer Placeholder 4"/>
          <p:cNvSpPr>
            <a:spLocks noGrp="1"/>
          </p:cNvSpPr>
          <p:nvPr>
            <p:ph type="ftr" sz="quarter" idx="11"/>
          </p:nvPr>
        </p:nvSpPr>
        <p:spPr>
          <a:xfrm>
            <a:off x="228600" y="152400"/>
            <a:ext cx="4953000" cy="304800"/>
          </a:xfrm>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36276758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53413" cy="1143000"/>
          </a:xfrm>
        </p:spPr>
        <p:txBody>
          <a:bodyPr/>
          <a:lstStyle/>
          <a:p>
            <a:r>
              <a:rPr lang="en-US" dirty="0" smtClean="0"/>
              <a:t>Intended Major School of </a:t>
            </a:r>
            <a:r>
              <a:rPr lang="en-US" dirty="0" smtClean="0"/>
              <a:t>Fall 2013 FTFT Beginners Not </a:t>
            </a:r>
            <a:r>
              <a:rPr lang="en-US" dirty="0" smtClean="0"/>
              <a:t>Completing Sophomore Year (N </a:t>
            </a:r>
            <a:r>
              <a:rPr lang="en-US" dirty="0" smtClean="0"/>
              <a:t>= 1842)</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28175852"/>
              </p:ext>
            </p:extLst>
          </p:nvPr>
        </p:nvGraphicFramePr>
        <p:xfrm>
          <a:off x="381000" y="2057400"/>
          <a:ext cx="7948614" cy="3657600"/>
        </p:xfrm>
        <a:graphic>
          <a:graphicData uri="http://schemas.openxmlformats.org/drawingml/2006/table">
            <a:tbl>
              <a:tblPr firstRow="1" bandRow="1">
                <a:tableStyleId>{5C22544A-7EE6-4342-B048-85BDC9FD1C3A}</a:tableStyleId>
              </a:tblPr>
              <a:tblGrid>
                <a:gridCol w="4114800"/>
                <a:gridCol w="1184276"/>
                <a:gridCol w="2649538"/>
              </a:tblGrid>
              <a:tr h="365760">
                <a:tc>
                  <a:txBody>
                    <a:bodyPr/>
                    <a:lstStyle/>
                    <a:p>
                      <a:r>
                        <a:rPr lang="en-US" sz="1800" dirty="0" smtClean="0"/>
                        <a:t>School of Intended Major </a:t>
                      </a:r>
                      <a:endParaRPr lang="en-US" sz="1800" dirty="0"/>
                    </a:p>
                  </a:txBody>
                  <a:tcPr/>
                </a:tc>
                <a:tc>
                  <a:txBody>
                    <a:bodyPr/>
                    <a:lstStyle/>
                    <a:p>
                      <a:pPr algn="ctr"/>
                      <a:r>
                        <a:rPr lang="en-US" sz="1800" dirty="0" smtClean="0"/>
                        <a:t>N</a:t>
                      </a:r>
                      <a:endParaRPr lang="en-US" sz="1800" dirty="0"/>
                    </a:p>
                  </a:txBody>
                  <a:tcPr/>
                </a:tc>
                <a:tc>
                  <a:txBody>
                    <a:bodyPr/>
                    <a:lstStyle/>
                    <a:p>
                      <a:pPr algn="ctr"/>
                      <a:r>
                        <a:rPr lang="en-US" sz="1800" dirty="0" smtClean="0"/>
                        <a:t>%</a:t>
                      </a:r>
                      <a:endParaRPr lang="en-US" sz="1800" dirty="0"/>
                    </a:p>
                  </a:txBody>
                  <a:tcPr/>
                </a:tc>
              </a:tr>
              <a:tr h="365760">
                <a:tc>
                  <a:txBody>
                    <a:bodyPr/>
                    <a:lstStyle/>
                    <a:p>
                      <a:pPr marL="0" algn="l" defTabSz="457200" rtl="0" eaLnBrk="1" fontAlgn="t" latinLnBrk="0" hangingPunct="1"/>
                      <a:r>
                        <a:rPr lang="en-US" sz="1800" kern="1200" dirty="0" smtClean="0">
                          <a:solidFill>
                            <a:schemeClr val="dk1"/>
                          </a:solidFill>
                          <a:latin typeface="+mn-lt"/>
                          <a:ea typeface="+mn-ea"/>
                          <a:cs typeface="+mn-cs"/>
                        </a:rPr>
                        <a:t>University</a:t>
                      </a:r>
                      <a:r>
                        <a:rPr lang="en-US" sz="1800" kern="1200" baseline="0" dirty="0" smtClean="0">
                          <a:solidFill>
                            <a:schemeClr val="dk1"/>
                          </a:solidFill>
                          <a:latin typeface="+mn-lt"/>
                          <a:ea typeface="+mn-ea"/>
                          <a:cs typeface="+mn-cs"/>
                        </a:rPr>
                        <a:t> College</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259</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14%</a:t>
                      </a:r>
                      <a:endParaRPr lang="en-US" sz="1800" kern="1200" dirty="0">
                        <a:solidFill>
                          <a:schemeClr val="dk1"/>
                        </a:solidFill>
                        <a:latin typeface="+mn-lt"/>
                        <a:ea typeface="+mn-ea"/>
                        <a:cs typeface="+mn-cs"/>
                      </a:endParaRPr>
                    </a:p>
                  </a:txBody>
                  <a:tcPr marL="9525" marR="9525" marT="9525" marB="0"/>
                </a:tc>
              </a:tr>
              <a:tr h="365760">
                <a:tc>
                  <a:txBody>
                    <a:bodyPr/>
                    <a:lstStyle/>
                    <a:p>
                      <a:pPr marL="0" algn="l" defTabSz="457200" rtl="0" eaLnBrk="1" fontAlgn="t" latinLnBrk="0" hangingPunct="1"/>
                      <a:r>
                        <a:rPr lang="en-US" sz="1800" kern="1200" dirty="0" smtClean="0">
                          <a:solidFill>
                            <a:schemeClr val="dk1"/>
                          </a:solidFill>
                          <a:latin typeface="+mn-lt"/>
                          <a:ea typeface="+mn-ea"/>
                          <a:cs typeface="+mn-cs"/>
                        </a:rPr>
                        <a:t>Science</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252</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14%</a:t>
                      </a:r>
                      <a:endParaRPr lang="en-US" sz="1800" kern="1200" dirty="0">
                        <a:solidFill>
                          <a:schemeClr val="dk1"/>
                        </a:solidFill>
                        <a:latin typeface="+mn-lt"/>
                        <a:ea typeface="+mn-ea"/>
                        <a:cs typeface="+mn-cs"/>
                      </a:endParaRPr>
                    </a:p>
                  </a:txBody>
                  <a:tcPr marL="9525" marR="9525" marT="9525" marB="0"/>
                </a:tc>
              </a:tr>
              <a:tr h="365760">
                <a:tc>
                  <a:txBody>
                    <a:bodyPr/>
                    <a:lstStyle/>
                    <a:p>
                      <a:pPr marL="0" algn="l" defTabSz="457200" rtl="0" eaLnBrk="1" fontAlgn="t" latinLnBrk="0" hangingPunct="1"/>
                      <a:r>
                        <a:rPr lang="en-US" sz="1800" kern="1200" dirty="0" smtClean="0">
                          <a:solidFill>
                            <a:schemeClr val="dk1"/>
                          </a:solidFill>
                          <a:latin typeface="+mn-lt"/>
                          <a:ea typeface="+mn-ea"/>
                          <a:cs typeface="+mn-cs"/>
                        </a:rPr>
                        <a:t>Business</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228</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12%</a:t>
                      </a:r>
                      <a:endParaRPr lang="en-US" sz="1800" kern="1200" dirty="0">
                        <a:solidFill>
                          <a:schemeClr val="dk1"/>
                        </a:solidFill>
                        <a:latin typeface="+mn-lt"/>
                        <a:ea typeface="+mn-ea"/>
                        <a:cs typeface="+mn-cs"/>
                      </a:endParaRPr>
                    </a:p>
                  </a:txBody>
                  <a:tcPr marL="9525" marR="9525" marT="9525" marB="0"/>
                </a:tc>
              </a:tr>
              <a:tr h="365760">
                <a:tc>
                  <a:txBody>
                    <a:bodyPr/>
                    <a:lstStyle/>
                    <a:p>
                      <a:pPr marL="0" algn="l" defTabSz="457200" rtl="0" eaLnBrk="1" fontAlgn="t" latinLnBrk="0" hangingPunct="1"/>
                      <a:r>
                        <a:rPr lang="en-US" sz="1800" kern="1200" dirty="0" smtClean="0">
                          <a:solidFill>
                            <a:schemeClr val="dk1"/>
                          </a:solidFill>
                          <a:latin typeface="+mn-lt"/>
                          <a:ea typeface="+mn-ea"/>
                          <a:cs typeface="+mn-cs"/>
                        </a:rPr>
                        <a:t>Nursing</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220</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12%</a:t>
                      </a:r>
                      <a:endParaRPr lang="en-US" sz="1800" kern="1200" dirty="0">
                        <a:solidFill>
                          <a:schemeClr val="dk1"/>
                        </a:solidFill>
                        <a:latin typeface="+mn-lt"/>
                        <a:ea typeface="+mn-ea"/>
                        <a:cs typeface="+mn-cs"/>
                      </a:endParaRPr>
                    </a:p>
                  </a:txBody>
                  <a:tcPr marL="9525" marR="9525" marT="9525" marB="0"/>
                </a:tc>
              </a:tr>
              <a:tr h="365760">
                <a:tc>
                  <a:txBody>
                    <a:bodyPr/>
                    <a:lstStyle/>
                    <a:p>
                      <a:pPr marL="0" algn="l" defTabSz="457200" rtl="0" eaLnBrk="1" fontAlgn="t" latinLnBrk="0" hangingPunct="1"/>
                      <a:r>
                        <a:rPr lang="en-US" sz="1800" kern="1200" dirty="0" smtClean="0">
                          <a:solidFill>
                            <a:schemeClr val="dk1"/>
                          </a:solidFill>
                          <a:latin typeface="+mn-lt"/>
                          <a:ea typeface="+mn-ea"/>
                          <a:cs typeface="+mn-cs"/>
                        </a:rPr>
                        <a:t>Engineering</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215</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12%</a:t>
                      </a:r>
                      <a:endParaRPr lang="en-US" sz="1800" kern="1200" dirty="0">
                        <a:solidFill>
                          <a:schemeClr val="dk1"/>
                        </a:solidFill>
                        <a:latin typeface="+mn-lt"/>
                        <a:ea typeface="+mn-ea"/>
                        <a:cs typeface="+mn-cs"/>
                      </a:endParaRPr>
                    </a:p>
                  </a:txBody>
                  <a:tcPr marL="9525" marR="9525" marT="9525" marB="0"/>
                </a:tc>
              </a:tr>
              <a:tr h="365760">
                <a:tc>
                  <a:txBody>
                    <a:bodyPr/>
                    <a:lstStyle/>
                    <a:p>
                      <a:pPr marL="0" algn="l" defTabSz="457200" rtl="0" eaLnBrk="1" fontAlgn="t" latinLnBrk="0" hangingPunct="1"/>
                      <a:r>
                        <a:rPr lang="en-US" sz="1800" kern="1200" dirty="0" smtClean="0">
                          <a:solidFill>
                            <a:schemeClr val="dk1"/>
                          </a:solidFill>
                          <a:latin typeface="+mn-lt"/>
                          <a:ea typeface="+mn-ea"/>
                          <a:cs typeface="+mn-cs"/>
                        </a:rPr>
                        <a:t>Medicine</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109</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6%</a:t>
                      </a:r>
                      <a:endParaRPr lang="en-US" sz="1800" kern="1200" dirty="0">
                        <a:solidFill>
                          <a:schemeClr val="dk1"/>
                        </a:solidFill>
                        <a:latin typeface="+mn-lt"/>
                        <a:ea typeface="+mn-ea"/>
                        <a:cs typeface="+mn-cs"/>
                      </a:endParaRPr>
                    </a:p>
                  </a:txBody>
                  <a:tcPr marL="9525" marR="9525" marT="9525" marB="0"/>
                </a:tc>
              </a:tr>
              <a:tr h="365760">
                <a:tc>
                  <a:txBody>
                    <a:bodyPr/>
                    <a:lstStyle/>
                    <a:p>
                      <a:pPr marL="0" algn="l" defTabSz="457200" rtl="0" eaLnBrk="1" fontAlgn="t" latinLnBrk="0" hangingPunct="1"/>
                      <a:r>
                        <a:rPr lang="en-US" sz="1800" kern="1200" dirty="0" smtClean="0">
                          <a:solidFill>
                            <a:schemeClr val="dk1"/>
                          </a:solidFill>
                          <a:latin typeface="+mn-lt"/>
                          <a:ea typeface="+mn-ea"/>
                          <a:cs typeface="+mn-cs"/>
                        </a:rPr>
                        <a:t>Technology</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92</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5%</a:t>
                      </a:r>
                      <a:endParaRPr lang="en-US" sz="1800" kern="1200" dirty="0">
                        <a:solidFill>
                          <a:schemeClr val="dk1"/>
                        </a:solidFill>
                        <a:latin typeface="+mn-lt"/>
                        <a:ea typeface="+mn-ea"/>
                        <a:cs typeface="+mn-cs"/>
                      </a:endParaRPr>
                    </a:p>
                  </a:txBody>
                  <a:tcPr marL="9525" marR="9525" marT="9525" marB="0"/>
                </a:tc>
              </a:tr>
              <a:tr h="365760">
                <a:tc>
                  <a:txBody>
                    <a:bodyPr/>
                    <a:lstStyle/>
                    <a:p>
                      <a:pPr marL="0" algn="l" defTabSz="457200" rtl="0" eaLnBrk="1" fontAlgn="t" latinLnBrk="0" hangingPunct="1"/>
                      <a:r>
                        <a:rPr lang="en-US" sz="1800" kern="1200" dirty="0" smtClean="0">
                          <a:solidFill>
                            <a:schemeClr val="dk1"/>
                          </a:solidFill>
                          <a:latin typeface="+mn-lt"/>
                          <a:ea typeface="+mn-ea"/>
                          <a:cs typeface="+mn-cs"/>
                        </a:rPr>
                        <a:t>Dentistry</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76</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4%</a:t>
                      </a:r>
                      <a:endParaRPr lang="en-US" sz="1800" kern="1200" dirty="0">
                        <a:solidFill>
                          <a:schemeClr val="dk1"/>
                        </a:solidFill>
                        <a:latin typeface="+mn-lt"/>
                        <a:ea typeface="+mn-ea"/>
                        <a:cs typeface="+mn-cs"/>
                      </a:endParaRPr>
                    </a:p>
                  </a:txBody>
                  <a:tcPr marL="9525" marR="9525" marT="9525" marB="0"/>
                </a:tc>
              </a:tr>
              <a:tr h="365760">
                <a:tc>
                  <a:txBody>
                    <a:bodyPr/>
                    <a:lstStyle/>
                    <a:p>
                      <a:pPr marL="0" algn="l" defTabSz="457200" rtl="0" eaLnBrk="1" fontAlgn="t" latinLnBrk="0" hangingPunct="1"/>
                      <a:r>
                        <a:rPr lang="en-US" sz="1800" kern="1200" dirty="0" smtClean="0">
                          <a:solidFill>
                            <a:schemeClr val="dk1"/>
                          </a:solidFill>
                          <a:latin typeface="+mn-lt"/>
                          <a:ea typeface="+mn-ea"/>
                          <a:cs typeface="+mn-cs"/>
                        </a:rPr>
                        <a:t>Education</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62</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3%</a:t>
                      </a:r>
                      <a:endParaRPr lang="en-US" sz="1800" kern="1200" dirty="0">
                        <a:solidFill>
                          <a:schemeClr val="dk1"/>
                        </a:solidFill>
                        <a:latin typeface="+mn-lt"/>
                        <a:ea typeface="+mn-ea"/>
                        <a:cs typeface="+mn-cs"/>
                      </a:endParaRPr>
                    </a:p>
                  </a:txBody>
                  <a:tcPr marL="9525" marR="9525" marT="9525" marB="0"/>
                </a:tc>
              </a:tr>
            </a:tbl>
          </a:graphicData>
        </a:graphic>
      </p:graphicFrame>
      <p:sp>
        <p:nvSpPr>
          <p:cNvPr id="4" name="Date Placeholder 3"/>
          <p:cNvSpPr>
            <a:spLocks noGrp="1"/>
          </p:cNvSpPr>
          <p:nvPr>
            <p:ph type="dt" sz="half" idx="10"/>
          </p:nvPr>
        </p:nvSpPr>
        <p:spPr/>
        <p:txBody>
          <a:bodyPr/>
          <a:lstStyle/>
          <a:p>
            <a:pPr>
              <a:defRPr/>
            </a:pPr>
            <a:r>
              <a:rPr lang="en-US" dirty="0"/>
              <a:t>December 14, 2015</a:t>
            </a:r>
            <a:endParaRPr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CRG Sophomores</a:t>
            </a:r>
            <a:endParaRPr lang="en-US" sz="1400" i="1" dirty="0">
              <a:solidFill>
                <a:srgbClr val="000000"/>
              </a:solidFill>
            </a:endParaRPr>
          </a:p>
        </p:txBody>
      </p:sp>
      <p:sp>
        <p:nvSpPr>
          <p:cNvPr id="3" name="TextBox 2"/>
          <p:cNvSpPr txBox="1"/>
          <p:nvPr/>
        </p:nvSpPr>
        <p:spPr>
          <a:xfrm>
            <a:off x="381000" y="5638800"/>
            <a:ext cx="8534401" cy="461665"/>
          </a:xfrm>
          <a:prstGeom prst="rect">
            <a:avLst/>
          </a:prstGeom>
          <a:noFill/>
        </p:spPr>
        <p:txBody>
          <a:bodyPr wrap="square" rtlCol="0">
            <a:spAutoFit/>
          </a:bodyPr>
          <a:lstStyle/>
          <a:p>
            <a:r>
              <a:rPr lang="en-US" sz="1200" dirty="0" smtClean="0"/>
              <a:t>Note: Includes all first-time, full-time beginners in fall 2013 who had not completed 60 hours by census of fall 2015. Intended major is as of census of fall 2013.</a:t>
            </a:r>
            <a:endParaRPr lang="en-US" sz="1200" dirty="0"/>
          </a:p>
        </p:txBody>
      </p:sp>
    </p:spTree>
    <p:extLst>
      <p:ext uri="{BB962C8B-B14F-4D97-AF65-F5344CB8AC3E}">
        <p14:creationId xmlns:p14="http://schemas.microsoft.com/office/powerpoint/2010/main" val="29693400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Intended Majors of Students Not Completing Sophomore Year  (N = </a:t>
            </a:r>
            <a:r>
              <a:rPr lang="en-US" sz="3200" dirty="0" smtClean="0"/>
              <a:t>1842)</a:t>
            </a:r>
            <a:endParaRPr lang="en-US" sz="3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26916963"/>
              </p:ext>
            </p:extLst>
          </p:nvPr>
        </p:nvGraphicFramePr>
        <p:xfrm>
          <a:off x="381000" y="2245995"/>
          <a:ext cx="7948614" cy="3392805"/>
        </p:xfrm>
        <a:graphic>
          <a:graphicData uri="http://schemas.openxmlformats.org/drawingml/2006/table">
            <a:tbl>
              <a:tblPr firstRow="1" bandRow="1">
                <a:tableStyleId>{5C22544A-7EE6-4342-B048-85BDC9FD1C3A}</a:tableStyleId>
              </a:tblPr>
              <a:tblGrid>
                <a:gridCol w="4114800"/>
                <a:gridCol w="1184276"/>
                <a:gridCol w="2649538"/>
              </a:tblGrid>
              <a:tr h="363037">
                <a:tc>
                  <a:txBody>
                    <a:bodyPr/>
                    <a:lstStyle/>
                    <a:p>
                      <a:r>
                        <a:rPr lang="en-US" dirty="0" smtClean="0"/>
                        <a:t>Intended Major </a:t>
                      </a:r>
                      <a:endParaRPr lang="en-US" dirty="0"/>
                    </a:p>
                  </a:txBody>
                  <a:tcPr/>
                </a:tc>
                <a:tc>
                  <a:txBody>
                    <a:bodyPr/>
                    <a:lstStyle/>
                    <a:p>
                      <a:pPr algn="ctr"/>
                      <a:r>
                        <a:rPr lang="en-US" dirty="0" smtClean="0"/>
                        <a:t>N</a:t>
                      </a:r>
                      <a:endParaRPr lang="en-US" dirty="0"/>
                    </a:p>
                  </a:txBody>
                  <a:tcPr/>
                </a:tc>
                <a:tc>
                  <a:txBody>
                    <a:bodyPr/>
                    <a:lstStyle/>
                    <a:p>
                      <a:pPr algn="ctr"/>
                      <a:r>
                        <a:rPr lang="en-US" dirty="0" smtClean="0"/>
                        <a:t>%</a:t>
                      </a:r>
                      <a:endParaRPr lang="en-US" dirty="0"/>
                    </a:p>
                  </a:txBody>
                  <a:tcPr/>
                </a:tc>
              </a:tr>
              <a:tr h="360045">
                <a:tc>
                  <a:txBody>
                    <a:bodyPr/>
                    <a:lstStyle/>
                    <a:p>
                      <a:pPr marL="0" algn="l" defTabSz="457200" rtl="0" eaLnBrk="1" fontAlgn="t" latinLnBrk="0" hangingPunct="1"/>
                      <a:r>
                        <a:rPr lang="en-US" sz="1800" kern="1200" dirty="0" smtClean="0">
                          <a:solidFill>
                            <a:schemeClr val="dk1"/>
                          </a:solidFill>
                          <a:latin typeface="+mn-lt"/>
                          <a:ea typeface="+mn-ea"/>
                          <a:cs typeface="+mn-cs"/>
                        </a:rPr>
                        <a:t>Exploratory</a:t>
                      </a:r>
                      <a:r>
                        <a:rPr lang="en-US" sz="1800" kern="1200" baseline="0" dirty="0" smtClean="0">
                          <a:solidFill>
                            <a:schemeClr val="dk1"/>
                          </a:solidFill>
                          <a:latin typeface="+mn-lt"/>
                          <a:ea typeface="+mn-ea"/>
                          <a:cs typeface="+mn-cs"/>
                        </a:rPr>
                        <a:t> Baccalaureate</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259</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14%</a:t>
                      </a:r>
                      <a:endParaRPr lang="en-US" sz="1800" kern="1200" dirty="0">
                        <a:solidFill>
                          <a:schemeClr val="dk1"/>
                        </a:solidFill>
                        <a:latin typeface="+mn-lt"/>
                        <a:ea typeface="+mn-ea"/>
                        <a:cs typeface="+mn-cs"/>
                      </a:endParaRPr>
                    </a:p>
                  </a:txBody>
                  <a:tcPr marL="9525" marR="9525" marT="9525" marB="0" anchor="b"/>
                </a:tc>
              </a:tr>
              <a:tr h="381000">
                <a:tc>
                  <a:txBody>
                    <a:bodyPr/>
                    <a:lstStyle/>
                    <a:p>
                      <a:pPr marL="0" algn="l" defTabSz="457200" rtl="0" eaLnBrk="1" fontAlgn="t" latinLnBrk="0" hangingPunct="1"/>
                      <a:r>
                        <a:rPr lang="en-US" sz="1800" kern="1200" dirty="0" smtClean="0">
                          <a:solidFill>
                            <a:schemeClr val="dk1"/>
                          </a:solidFill>
                          <a:latin typeface="+mn-lt"/>
                          <a:ea typeface="+mn-ea"/>
                          <a:cs typeface="+mn-cs"/>
                        </a:rPr>
                        <a:t>Pre Nursing BSN</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220</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12%</a:t>
                      </a:r>
                      <a:endParaRPr lang="en-US" sz="1800" kern="1200" dirty="0">
                        <a:solidFill>
                          <a:schemeClr val="dk1"/>
                        </a:solidFill>
                        <a:latin typeface="+mn-lt"/>
                        <a:ea typeface="+mn-ea"/>
                        <a:cs typeface="+mn-cs"/>
                      </a:endParaRPr>
                    </a:p>
                  </a:txBody>
                  <a:tcPr marL="9525" marR="9525" marT="9525" marB="0" anchor="b"/>
                </a:tc>
              </a:tr>
              <a:tr h="381000">
                <a:tc>
                  <a:txBody>
                    <a:bodyPr/>
                    <a:lstStyle/>
                    <a:p>
                      <a:pPr marL="0" algn="l" defTabSz="457200" rtl="0" eaLnBrk="1" fontAlgn="t" latinLnBrk="0" hangingPunct="1"/>
                      <a:r>
                        <a:rPr lang="en-US" sz="1800" kern="1200" dirty="0" smtClean="0">
                          <a:solidFill>
                            <a:schemeClr val="dk1"/>
                          </a:solidFill>
                          <a:latin typeface="+mn-lt"/>
                          <a:ea typeface="+mn-ea"/>
                          <a:cs typeface="+mn-cs"/>
                        </a:rPr>
                        <a:t>Pre Dental Hygiene AS</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71</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4%</a:t>
                      </a:r>
                      <a:endParaRPr lang="en-US" sz="1800" kern="1200" dirty="0">
                        <a:solidFill>
                          <a:schemeClr val="dk1"/>
                        </a:solidFill>
                        <a:latin typeface="+mn-lt"/>
                        <a:ea typeface="+mn-ea"/>
                        <a:cs typeface="+mn-cs"/>
                      </a:endParaRPr>
                    </a:p>
                  </a:txBody>
                  <a:tcPr marL="9525" marR="9525" marT="9525" marB="0" anchor="b"/>
                </a:tc>
              </a:tr>
              <a:tr h="304800">
                <a:tc>
                  <a:txBody>
                    <a:bodyPr/>
                    <a:lstStyle/>
                    <a:p>
                      <a:pPr marL="0" algn="l" defTabSz="457200" rtl="0" eaLnBrk="1" fontAlgn="t" latinLnBrk="0" hangingPunct="1"/>
                      <a:r>
                        <a:rPr lang="en-US" sz="1800" kern="1200" dirty="0" smtClean="0">
                          <a:solidFill>
                            <a:schemeClr val="dk1"/>
                          </a:solidFill>
                          <a:latin typeface="+mn-lt"/>
                          <a:ea typeface="+mn-ea"/>
                          <a:cs typeface="+mn-cs"/>
                        </a:rPr>
                        <a:t>Pre Management BSB</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60</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3%</a:t>
                      </a:r>
                      <a:endParaRPr lang="en-US" sz="1800" kern="1200" dirty="0">
                        <a:solidFill>
                          <a:schemeClr val="dk1"/>
                        </a:solidFill>
                        <a:latin typeface="+mn-lt"/>
                        <a:ea typeface="+mn-ea"/>
                        <a:cs typeface="+mn-cs"/>
                      </a:endParaRPr>
                    </a:p>
                  </a:txBody>
                  <a:tcPr marL="9525" marR="9525" marT="9525" marB="0" anchor="b"/>
                </a:tc>
              </a:tr>
              <a:tr h="381000">
                <a:tc>
                  <a:txBody>
                    <a:bodyPr/>
                    <a:lstStyle/>
                    <a:p>
                      <a:pPr marL="0" algn="l" defTabSz="457200" rtl="0" eaLnBrk="1" fontAlgn="t" latinLnBrk="0" hangingPunct="1"/>
                      <a:r>
                        <a:rPr lang="en-US" sz="1800" kern="1200" dirty="0" smtClean="0">
                          <a:solidFill>
                            <a:schemeClr val="dk1"/>
                          </a:solidFill>
                          <a:latin typeface="+mn-lt"/>
                          <a:ea typeface="+mn-ea"/>
                          <a:cs typeface="+mn-cs"/>
                        </a:rPr>
                        <a:t>Pre Mechanical</a:t>
                      </a:r>
                      <a:r>
                        <a:rPr lang="en-US" sz="1800" kern="1200" baseline="0" dirty="0" smtClean="0">
                          <a:solidFill>
                            <a:schemeClr val="dk1"/>
                          </a:solidFill>
                          <a:latin typeface="+mn-lt"/>
                          <a:ea typeface="+mn-ea"/>
                          <a:cs typeface="+mn-cs"/>
                        </a:rPr>
                        <a:t> Engineering BSME</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57</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3%</a:t>
                      </a:r>
                      <a:endParaRPr lang="en-US" sz="1800" kern="1200" dirty="0">
                        <a:solidFill>
                          <a:schemeClr val="dk1"/>
                        </a:solidFill>
                        <a:latin typeface="+mn-lt"/>
                        <a:ea typeface="+mn-ea"/>
                        <a:cs typeface="+mn-cs"/>
                      </a:endParaRPr>
                    </a:p>
                  </a:txBody>
                  <a:tcPr marL="9525" marR="9525" marT="9525" marB="0" anchor="b"/>
                </a:tc>
              </a:tr>
              <a:tr h="304800">
                <a:tc>
                  <a:txBody>
                    <a:bodyPr/>
                    <a:lstStyle/>
                    <a:p>
                      <a:pPr marL="0" algn="l" defTabSz="457200" rtl="0" eaLnBrk="1" fontAlgn="t" latinLnBrk="0" hangingPunct="1"/>
                      <a:r>
                        <a:rPr lang="en-US" sz="1800" kern="1200" dirty="0" smtClean="0">
                          <a:solidFill>
                            <a:schemeClr val="dk1"/>
                          </a:solidFill>
                          <a:latin typeface="+mn-lt"/>
                          <a:ea typeface="+mn-ea"/>
                          <a:cs typeface="+mn-cs"/>
                        </a:rPr>
                        <a:t>Pre-Fine</a:t>
                      </a:r>
                      <a:r>
                        <a:rPr lang="en-US" sz="1800" kern="1200" baseline="0" dirty="0" smtClean="0">
                          <a:solidFill>
                            <a:schemeClr val="dk1"/>
                          </a:solidFill>
                          <a:latin typeface="+mn-lt"/>
                          <a:ea typeface="+mn-ea"/>
                          <a:cs typeface="+mn-cs"/>
                        </a:rPr>
                        <a:t> Arts – Herron</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53</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3%</a:t>
                      </a:r>
                      <a:endParaRPr lang="en-US" sz="1800" kern="1200" dirty="0">
                        <a:solidFill>
                          <a:schemeClr val="dk1"/>
                        </a:solidFill>
                        <a:latin typeface="+mn-lt"/>
                        <a:ea typeface="+mn-ea"/>
                        <a:cs typeface="+mn-cs"/>
                      </a:endParaRPr>
                    </a:p>
                  </a:txBody>
                  <a:tcPr marL="9525" marR="9525" marT="9525" marB="0" anchor="b"/>
                </a:tc>
              </a:tr>
              <a:tr h="304800">
                <a:tc>
                  <a:txBody>
                    <a:bodyPr/>
                    <a:lstStyle/>
                    <a:p>
                      <a:pPr marL="0" algn="l" defTabSz="457200" rtl="0" eaLnBrk="1" fontAlgn="t" latinLnBrk="0" hangingPunct="1"/>
                      <a:r>
                        <a:rPr lang="en-US" sz="1800" kern="1200" dirty="0" smtClean="0">
                          <a:solidFill>
                            <a:schemeClr val="dk1"/>
                          </a:solidFill>
                          <a:latin typeface="+mn-lt"/>
                          <a:ea typeface="+mn-ea"/>
                          <a:cs typeface="+mn-cs"/>
                        </a:rPr>
                        <a:t>Pre Business BSB</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48</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3%</a:t>
                      </a:r>
                      <a:endParaRPr lang="en-US" sz="1800" kern="1200" dirty="0">
                        <a:solidFill>
                          <a:schemeClr val="dk1"/>
                        </a:solidFill>
                        <a:latin typeface="+mn-lt"/>
                        <a:ea typeface="+mn-ea"/>
                        <a:cs typeface="+mn-cs"/>
                      </a:endParaRPr>
                    </a:p>
                  </a:txBody>
                  <a:tcPr marL="9525" marR="9525" marT="9525" marB="0" anchor="b"/>
                </a:tc>
              </a:tr>
              <a:tr h="304800">
                <a:tc>
                  <a:txBody>
                    <a:bodyPr/>
                    <a:lstStyle/>
                    <a:p>
                      <a:pPr marL="0" algn="l" defTabSz="457200" rtl="0" eaLnBrk="1" fontAlgn="t" latinLnBrk="0" hangingPunct="1"/>
                      <a:r>
                        <a:rPr lang="en-US" sz="1800" kern="1200" dirty="0" smtClean="0">
                          <a:solidFill>
                            <a:schemeClr val="dk1"/>
                          </a:solidFill>
                          <a:latin typeface="+mn-lt"/>
                          <a:ea typeface="+mn-ea"/>
                          <a:cs typeface="+mn-cs"/>
                        </a:rPr>
                        <a:t>Pre Accounting BSB</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47</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3%</a:t>
                      </a:r>
                      <a:endParaRPr lang="en-US" sz="1800" kern="1200" dirty="0">
                        <a:solidFill>
                          <a:schemeClr val="dk1"/>
                        </a:solidFill>
                        <a:latin typeface="+mn-lt"/>
                        <a:ea typeface="+mn-ea"/>
                        <a:cs typeface="+mn-cs"/>
                      </a:endParaRPr>
                    </a:p>
                  </a:txBody>
                  <a:tcPr marL="9525" marR="9525" marT="9525" marB="0" anchor="b"/>
                </a:tc>
              </a:tr>
              <a:tr h="304800">
                <a:tc>
                  <a:txBody>
                    <a:bodyPr/>
                    <a:lstStyle/>
                    <a:p>
                      <a:pPr marL="0" algn="l" defTabSz="457200" rtl="0" eaLnBrk="1" fontAlgn="t" latinLnBrk="0" hangingPunct="1"/>
                      <a:r>
                        <a:rPr lang="en-US" sz="1800" kern="1200" dirty="0" smtClean="0">
                          <a:solidFill>
                            <a:schemeClr val="dk1"/>
                          </a:solidFill>
                          <a:latin typeface="+mn-lt"/>
                          <a:ea typeface="+mn-ea"/>
                          <a:cs typeface="+mn-cs"/>
                        </a:rPr>
                        <a:t>Pre</a:t>
                      </a:r>
                      <a:r>
                        <a:rPr lang="en-US" sz="1800" kern="1200" baseline="0" dirty="0" smtClean="0">
                          <a:solidFill>
                            <a:schemeClr val="dk1"/>
                          </a:solidFill>
                          <a:latin typeface="+mn-lt"/>
                          <a:ea typeface="+mn-ea"/>
                          <a:cs typeface="+mn-cs"/>
                        </a:rPr>
                        <a:t> Biology BS PU</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39</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2%</a:t>
                      </a:r>
                      <a:endParaRPr lang="en-US" sz="1800" kern="1200" dirty="0">
                        <a:solidFill>
                          <a:schemeClr val="dk1"/>
                        </a:solidFill>
                        <a:latin typeface="+mn-lt"/>
                        <a:ea typeface="+mn-ea"/>
                        <a:cs typeface="+mn-cs"/>
                      </a:endParaRPr>
                    </a:p>
                  </a:txBody>
                  <a:tcPr marL="9525" marR="9525" marT="9525" marB="0" anchor="b"/>
                </a:tc>
              </a:tr>
            </a:tbl>
          </a:graphicData>
        </a:graphic>
      </p:graphicFrame>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
        <p:nvSpPr>
          <p:cNvPr id="7" name="TextBox 6"/>
          <p:cNvSpPr txBox="1"/>
          <p:nvPr/>
        </p:nvSpPr>
        <p:spPr>
          <a:xfrm>
            <a:off x="380998" y="5698182"/>
            <a:ext cx="8534401" cy="461665"/>
          </a:xfrm>
          <a:prstGeom prst="rect">
            <a:avLst/>
          </a:prstGeom>
          <a:noFill/>
        </p:spPr>
        <p:txBody>
          <a:bodyPr wrap="square" rtlCol="0">
            <a:spAutoFit/>
          </a:bodyPr>
          <a:lstStyle/>
          <a:p>
            <a:r>
              <a:rPr lang="en-US" sz="1200" dirty="0" smtClean="0"/>
              <a:t>Note: Includes all first-time, full-time beginners in fall 2013 who had not completed 60 hours by census of fall 2015. Intended major is as of census of fall 2013.</a:t>
            </a:r>
            <a:endParaRPr lang="en-US" sz="1200" dirty="0"/>
          </a:p>
        </p:txBody>
      </p:sp>
    </p:spTree>
    <p:extLst>
      <p:ext uri="{BB962C8B-B14F-4D97-AF65-F5344CB8AC3E}">
        <p14:creationId xmlns:p14="http://schemas.microsoft.com/office/powerpoint/2010/main" val="18763890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482013" cy="1143000"/>
          </a:xfrm>
        </p:spPr>
        <p:txBody>
          <a:bodyPr/>
          <a:lstStyle/>
          <a:p>
            <a:r>
              <a:rPr lang="en-US" dirty="0"/>
              <a:t>Where Are They Now? </a:t>
            </a:r>
            <a:r>
              <a:rPr lang="en-US" dirty="0" smtClean="0"/>
              <a:t>Top Schools </a:t>
            </a:r>
            <a:r>
              <a:rPr lang="en-US" dirty="0" smtClean="0"/>
              <a:t>Successful </a:t>
            </a:r>
            <a:r>
              <a:rPr lang="en-US" dirty="0" smtClean="0"/>
              <a:t>Completers of Sophomore Year  (</a:t>
            </a:r>
            <a:r>
              <a:rPr lang="en-US" dirty="0" smtClean="0"/>
              <a:t>N= 1255)</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66026580"/>
              </p:ext>
            </p:extLst>
          </p:nvPr>
        </p:nvGraphicFramePr>
        <p:xfrm>
          <a:off x="228600" y="2197500"/>
          <a:ext cx="7948614" cy="3072320"/>
        </p:xfrm>
        <a:graphic>
          <a:graphicData uri="http://schemas.openxmlformats.org/drawingml/2006/table">
            <a:tbl>
              <a:tblPr firstRow="1" bandRow="1">
                <a:tableStyleId>{5C22544A-7EE6-4342-B048-85BDC9FD1C3A}</a:tableStyleId>
              </a:tblPr>
              <a:tblGrid>
                <a:gridCol w="4114800"/>
                <a:gridCol w="1184276"/>
                <a:gridCol w="2649538"/>
              </a:tblGrid>
              <a:tr h="384695">
                <a:tc>
                  <a:txBody>
                    <a:bodyPr/>
                    <a:lstStyle/>
                    <a:p>
                      <a:r>
                        <a:rPr lang="en-US" sz="1800" dirty="0" smtClean="0"/>
                        <a:t>Current School of Enrollment  </a:t>
                      </a:r>
                      <a:endParaRPr lang="en-US" sz="1800" dirty="0"/>
                    </a:p>
                  </a:txBody>
                  <a:tcPr/>
                </a:tc>
                <a:tc>
                  <a:txBody>
                    <a:bodyPr/>
                    <a:lstStyle/>
                    <a:p>
                      <a:pPr algn="ctr"/>
                      <a:r>
                        <a:rPr lang="en-US" sz="1800" dirty="0" smtClean="0"/>
                        <a:t>N</a:t>
                      </a:r>
                      <a:endParaRPr lang="en-US" sz="1800" dirty="0"/>
                    </a:p>
                  </a:txBody>
                  <a:tcPr/>
                </a:tc>
                <a:tc>
                  <a:txBody>
                    <a:bodyPr/>
                    <a:lstStyle/>
                    <a:p>
                      <a:pPr algn="ctr"/>
                      <a:r>
                        <a:rPr lang="en-US" sz="1800" dirty="0" smtClean="0"/>
                        <a:t>%</a:t>
                      </a:r>
                      <a:endParaRPr lang="en-US" sz="1800" dirty="0"/>
                    </a:p>
                  </a:txBody>
                  <a:tcPr/>
                </a:tc>
              </a:tr>
              <a:tr h="313405">
                <a:tc>
                  <a:txBody>
                    <a:bodyPr/>
                    <a:lstStyle/>
                    <a:p>
                      <a:pPr marL="0" algn="l" defTabSz="457200" rtl="0" eaLnBrk="1" fontAlgn="t" latinLnBrk="0" hangingPunct="1"/>
                      <a:r>
                        <a:rPr lang="en-US" sz="1800" kern="1200" smtClean="0">
                          <a:solidFill>
                            <a:schemeClr val="dk1"/>
                          </a:solidFill>
                          <a:latin typeface="+mn-lt"/>
                          <a:ea typeface="+mn-ea"/>
                          <a:cs typeface="+mn-cs"/>
                        </a:rPr>
                        <a:t>Science</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250</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20%</a:t>
                      </a:r>
                      <a:endParaRPr lang="en-US" sz="1800" kern="1200" dirty="0">
                        <a:solidFill>
                          <a:schemeClr val="dk1"/>
                        </a:solidFill>
                        <a:latin typeface="+mn-lt"/>
                        <a:ea typeface="+mn-ea"/>
                        <a:cs typeface="+mn-cs"/>
                      </a:endParaRPr>
                    </a:p>
                  </a:txBody>
                  <a:tcPr marL="9525" marR="9525" marT="9525" marB="0" anchor="b"/>
                </a:tc>
              </a:tr>
              <a:tr h="309710">
                <a:tc>
                  <a:txBody>
                    <a:bodyPr/>
                    <a:lstStyle/>
                    <a:p>
                      <a:pPr marL="0" algn="l" defTabSz="457200" rtl="0" eaLnBrk="1" fontAlgn="t" latinLnBrk="0" hangingPunct="1"/>
                      <a:r>
                        <a:rPr lang="en-US" sz="1800" kern="1200" smtClean="0">
                          <a:solidFill>
                            <a:schemeClr val="dk1"/>
                          </a:solidFill>
                          <a:latin typeface="+mn-lt"/>
                          <a:ea typeface="+mn-ea"/>
                          <a:cs typeface="+mn-cs"/>
                        </a:rPr>
                        <a:t>Business</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144</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11%</a:t>
                      </a:r>
                      <a:endParaRPr lang="en-US" sz="1800" kern="1200" dirty="0">
                        <a:solidFill>
                          <a:schemeClr val="dk1"/>
                        </a:solidFill>
                        <a:latin typeface="+mn-lt"/>
                        <a:ea typeface="+mn-ea"/>
                        <a:cs typeface="+mn-cs"/>
                      </a:endParaRPr>
                    </a:p>
                  </a:txBody>
                  <a:tcPr marL="9525" marR="9525" marT="9525" marB="0" anchor="b"/>
                </a:tc>
              </a:tr>
              <a:tr h="306015">
                <a:tc>
                  <a:txBody>
                    <a:bodyPr/>
                    <a:lstStyle/>
                    <a:p>
                      <a:pPr marL="0" algn="l" defTabSz="457200" rtl="0" eaLnBrk="1" fontAlgn="t" latinLnBrk="0" hangingPunct="1"/>
                      <a:r>
                        <a:rPr lang="en-US" sz="1800" kern="1200" dirty="0" smtClean="0">
                          <a:solidFill>
                            <a:schemeClr val="dk1"/>
                          </a:solidFill>
                          <a:latin typeface="+mn-lt"/>
                          <a:ea typeface="+mn-ea"/>
                          <a:cs typeface="+mn-cs"/>
                        </a:rPr>
                        <a:t>Engineering</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101</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8%</a:t>
                      </a:r>
                      <a:endParaRPr lang="en-US" sz="1800" kern="1200" dirty="0">
                        <a:solidFill>
                          <a:schemeClr val="dk1"/>
                        </a:solidFill>
                        <a:latin typeface="+mn-lt"/>
                        <a:ea typeface="+mn-ea"/>
                        <a:cs typeface="+mn-cs"/>
                      </a:endParaRPr>
                    </a:p>
                  </a:txBody>
                  <a:tcPr marL="9525" marR="9525" marT="9525" marB="0" anchor="b"/>
                </a:tc>
              </a:tr>
              <a:tr h="302320">
                <a:tc>
                  <a:txBody>
                    <a:bodyPr/>
                    <a:lstStyle/>
                    <a:p>
                      <a:pPr marL="0" algn="l" defTabSz="457200" rtl="0" eaLnBrk="1" fontAlgn="t" latinLnBrk="0" hangingPunct="1"/>
                      <a:r>
                        <a:rPr lang="en-US" sz="1800" kern="1200" dirty="0" smtClean="0">
                          <a:solidFill>
                            <a:schemeClr val="dk1"/>
                          </a:solidFill>
                          <a:latin typeface="+mn-lt"/>
                          <a:ea typeface="+mn-ea"/>
                          <a:cs typeface="+mn-cs"/>
                        </a:rPr>
                        <a:t>Liberal Arts</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99</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8%</a:t>
                      </a:r>
                      <a:endParaRPr lang="en-US" sz="1800" kern="1200" dirty="0">
                        <a:solidFill>
                          <a:schemeClr val="dk1"/>
                        </a:solidFill>
                        <a:latin typeface="+mn-lt"/>
                        <a:ea typeface="+mn-ea"/>
                        <a:cs typeface="+mn-cs"/>
                      </a:endParaRPr>
                    </a:p>
                  </a:txBody>
                  <a:tcPr marL="9525" marR="9525" marT="9525" marB="0" anchor="b"/>
                </a:tc>
              </a:tr>
              <a:tr h="298625">
                <a:tc>
                  <a:txBody>
                    <a:bodyPr/>
                    <a:lstStyle/>
                    <a:p>
                      <a:pPr marL="0" algn="l" defTabSz="457200" rtl="0" eaLnBrk="1" fontAlgn="t" latinLnBrk="0" hangingPunct="1"/>
                      <a:r>
                        <a:rPr lang="en-US" sz="1800" kern="1200" dirty="0" smtClean="0">
                          <a:solidFill>
                            <a:schemeClr val="dk1"/>
                          </a:solidFill>
                          <a:latin typeface="+mn-lt"/>
                          <a:ea typeface="+mn-ea"/>
                          <a:cs typeface="+mn-cs"/>
                        </a:rPr>
                        <a:t>Nursing</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73</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6%</a:t>
                      </a:r>
                      <a:endParaRPr lang="en-US" sz="1800" kern="1200" dirty="0">
                        <a:solidFill>
                          <a:schemeClr val="dk1"/>
                        </a:solidFill>
                        <a:latin typeface="+mn-lt"/>
                        <a:ea typeface="+mn-ea"/>
                        <a:cs typeface="+mn-cs"/>
                      </a:endParaRPr>
                    </a:p>
                  </a:txBody>
                  <a:tcPr marL="9525" marR="9525" marT="9525" marB="0" anchor="b"/>
                </a:tc>
              </a:tr>
              <a:tr h="294930">
                <a:tc>
                  <a:txBody>
                    <a:bodyPr/>
                    <a:lstStyle/>
                    <a:p>
                      <a:pPr marL="0" algn="l" defTabSz="457200" rtl="0" eaLnBrk="1" fontAlgn="t" latinLnBrk="0" hangingPunct="1"/>
                      <a:r>
                        <a:rPr lang="en-US" sz="1800" kern="1200" dirty="0" smtClean="0">
                          <a:solidFill>
                            <a:schemeClr val="dk1"/>
                          </a:solidFill>
                          <a:latin typeface="+mn-lt"/>
                          <a:ea typeface="+mn-ea"/>
                          <a:cs typeface="+mn-cs"/>
                        </a:rPr>
                        <a:t>Herron School of Art</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69</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5%</a:t>
                      </a:r>
                      <a:endParaRPr lang="en-US" sz="1800" kern="1200" dirty="0">
                        <a:solidFill>
                          <a:schemeClr val="dk1"/>
                        </a:solidFill>
                        <a:latin typeface="+mn-lt"/>
                        <a:ea typeface="+mn-ea"/>
                        <a:cs typeface="+mn-cs"/>
                      </a:endParaRPr>
                    </a:p>
                  </a:txBody>
                  <a:tcPr marL="9525" marR="9525" marT="9525" marB="0" anchor="b"/>
                </a:tc>
              </a:tr>
              <a:tr h="291235">
                <a:tc>
                  <a:txBody>
                    <a:bodyPr/>
                    <a:lstStyle/>
                    <a:p>
                      <a:pPr marL="0" algn="l" defTabSz="457200" rtl="0" eaLnBrk="1" fontAlgn="t" latinLnBrk="0" hangingPunct="1"/>
                      <a:r>
                        <a:rPr lang="en-US" sz="1800" kern="1200" dirty="0" smtClean="0">
                          <a:solidFill>
                            <a:schemeClr val="dk1"/>
                          </a:solidFill>
                          <a:latin typeface="+mn-lt"/>
                          <a:ea typeface="+mn-ea"/>
                          <a:cs typeface="+mn-cs"/>
                        </a:rPr>
                        <a:t>Education</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69</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5%</a:t>
                      </a:r>
                      <a:endParaRPr lang="en-US" sz="1800" kern="1200" dirty="0">
                        <a:solidFill>
                          <a:schemeClr val="dk1"/>
                        </a:solidFill>
                        <a:latin typeface="+mn-lt"/>
                        <a:ea typeface="+mn-ea"/>
                        <a:cs typeface="+mn-cs"/>
                      </a:endParaRPr>
                    </a:p>
                  </a:txBody>
                  <a:tcPr marL="9525" marR="9525" marT="9525" marB="0" anchor="b"/>
                </a:tc>
              </a:tr>
              <a:tr h="287540">
                <a:tc>
                  <a:txBody>
                    <a:bodyPr/>
                    <a:lstStyle/>
                    <a:p>
                      <a:pPr marL="0" algn="l" defTabSz="457200" rtl="0" eaLnBrk="1" fontAlgn="t" latinLnBrk="0" hangingPunct="1"/>
                      <a:r>
                        <a:rPr lang="en-US" sz="1800" kern="1200" dirty="0" smtClean="0">
                          <a:solidFill>
                            <a:schemeClr val="dk1"/>
                          </a:solidFill>
                          <a:latin typeface="+mn-lt"/>
                          <a:ea typeface="+mn-ea"/>
                          <a:cs typeface="+mn-cs"/>
                        </a:rPr>
                        <a:t>Public &amp; Environmental</a:t>
                      </a:r>
                      <a:r>
                        <a:rPr lang="en-US" sz="1800" kern="1200" baseline="0" dirty="0" smtClean="0">
                          <a:solidFill>
                            <a:schemeClr val="dk1"/>
                          </a:solidFill>
                          <a:latin typeface="+mn-lt"/>
                          <a:ea typeface="+mn-ea"/>
                          <a:cs typeface="+mn-cs"/>
                        </a:rPr>
                        <a:t> Affairs</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60</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dirty="0" smtClean="0">
                          <a:solidFill>
                            <a:schemeClr val="dk1"/>
                          </a:solidFill>
                          <a:latin typeface="+mn-lt"/>
                          <a:ea typeface="+mn-ea"/>
                          <a:cs typeface="+mn-cs"/>
                        </a:rPr>
                        <a:t>5%</a:t>
                      </a:r>
                      <a:endParaRPr lang="en-US" sz="1800" kern="1200" dirty="0">
                        <a:solidFill>
                          <a:schemeClr val="dk1"/>
                        </a:solidFill>
                        <a:latin typeface="+mn-lt"/>
                        <a:ea typeface="+mn-ea"/>
                        <a:cs typeface="+mn-cs"/>
                      </a:endParaRPr>
                    </a:p>
                  </a:txBody>
                  <a:tcPr marL="9525" marR="9525" marT="9525" marB="0" anchor="b"/>
                </a:tc>
              </a:tr>
              <a:tr h="271545">
                <a:tc>
                  <a:txBody>
                    <a:bodyPr/>
                    <a:lstStyle/>
                    <a:p>
                      <a:pPr marL="0" algn="l" defTabSz="457200" rtl="0" eaLnBrk="1" fontAlgn="t" latinLnBrk="0" hangingPunct="1"/>
                      <a:r>
                        <a:rPr lang="en-US" sz="1800" kern="1200" dirty="0" smtClean="0">
                          <a:solidFill>
                            <a:schemeClr val="dk1"/>
                          </a:solidFill>
                          <a:latin typeface="+mn-lt"/>
                          <a:ea typeface="+mn-ea"/>
                          <a:cs typeface="+mn-cs"/>
                        </a:rPr>
                        <a:t>Technology</a:t>
                      </a:r>
                      <a:endParaRPr lang="en-US" sz="1800" kern="1200" dirty="0">
                        <a:solidFill>
                          <a:schemeClr val="dk1"/>
                        </a:solidFill>
                        <a:latin typeface="+mn-lt"/>
                        <a:ea typeface="+mn-ea"/>
                        <a:cs typeface="+mn-cs"/>
                      </a:endParaRPr>
                    </a:p>
                  </a:txBody>
                  <a:tcPr marL="9525" marR="9525" marT="9525" marB="0"/>
                </a:tc>
                <a:tc>
                  <a:txBody>
                    <a:bodyPr/>
                    <a:lstStyle/>
                    <a:p>
                      <a:pPr marL="0" algn="ctr" defTabSz="457200" rtl="0" eaLnBrk="1" fontAlgn="t" latinLnBrk="0" hangingPunct="1"/>
                      <a:r>
                        <a:rPr lang="en-US" sz="1800" kern="1200" dirty="0" smtClean="0">
                          <a:solidFill>
                            <a:schemeClr val="dk1"/>
                          </a:solidFill>
                          <a:latin typeface="+mn-lt"/>
                          <a:ea typeface="+mn-ea"/>
                          <a:cs typeface="+mn-cs"/>
                        </a:rPr>
                        <a:t>59</a:t>
                      </a:r>
                      <a:endParaRPr lang="en-US" sz="1800" kern="1200" dirty="0">
                        <a:solidFill>
                          <a:schemeClr val="dk1"/>
                        </a:solidFill>
                        <a:latin typeface="+mn-lt"/>
                        <a:ea typeface="+mn-ea"/>
                        <a:cs typeface="+mn-cs"/>
                      </a:endParaRPr>
                    </a:p>
                  </a:txBody>
                  <a:tcPr marL="9525" marR="9525" marT="9525" marB="0" anchor="b"/>
                </a:tc>
                <a:tc>
                  <a:txBody>
                    <a:bodyPr/>
                    <a:lstStyle/>
                    <a:p>
                      <a:pPr marL="0" algn="ctr" defTabSz="457200" rtl="0" eaLnBrk="1" fontAlgn="t" latinLnBrk="0" hangingPunct="1"/>
                      <a:r>
                        <a:rPr lang="en-US" sz="1800" kern="1200" smtClean="0">
                          <a:solidFill>
                            <a:schemeClr val="dk1"/>
                          </a:solidFill>
                          <a:latin typeface="+mn-lt"/>
                          <a:ea typeface="+mn-ea"/>
                          <a:cs typeface="+mn-cs"/>
                        </a:rPr>
                        <a:t>5%</a:t>
                      </a:r>
                      <a:endParaRPr lang="en-US" sz="1800" kern="1200" dirty="0">
                        <a:solidFill>
                          <a:schemeClr val="dk1"/>
                        </a:solidFill>
                        <a:latin typeface="+mn-lt"/>
                        <a:ea typeface="+mn-ea"/>
                        <a:cs typeface="+mn-cs"/>
                      </a:endParaRPr>
                    </a:p>
                  </a:txBody>
                  <a:tcPr marL="9525" marR="9525" marT="9525" marB="0" anchor="b"/>
                </a:tc>
              </a:tr>
            </a:tbl>
          </a:graphicData>
        </a:graphic>
      </p:graphicFrame>
      <p:sp>
        <p:nvSpPr>
          <p:cNvPr id="4" name="Date Placeholder 3"/>
          <p:cNvSpPr>
            <a:spLocks noGrp="1"/>
          </p:cNvSpPr>
          <p:nvPr>
            <p:ph type="dt" sz="half" idx="10"/>
          </p:nvPr>
        </p:nvSpPr>
        <p:spPr/>
        <p:txBody>
          <a:bodyPr/>
          <a:lstStyle/>
          <a:p>
            <a:pPr>
              <a:defRPr/>
            </a:pPr>
            <a:r>
              <a:rPr lang="en-US" dirty="0"/>
              <a:t>December 14, 2015</a:t>
            </a:r>
            <a:endParaRPr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CRG Sophomores</a:t>
            </a:r>
            <a:endParaRPr lang="en-US" sz="1400" i="1" dirty="0">
              <a:solidFill>
                <a:srgbClr val="000000"/>
              </a:solidFill>
            </a:endParaRPr>
          </a:p>
        </p:txBody>
      </p:sp>
      <p:sp>
        <p:nvSpPr>
          <p:cNvPr id="7" name="TextBox 6"/>
          <p:cNvSpPr txBox="1"/>
          <p:nvPr/>
        </p:nvSpPr>
        <p:spPr>
          <a:xfrm>
            <a:off x="228600" y="5441006"/>
            <a:ext cx="8534401" cy="461665"/>
          </a:xfrm>
          <a:prstGeom prst="rect">
            <a:avLst/>
          </a:prstGeom>
          <a:noFill/>
        </p:spPr>
        <p:txBody>
          <a:bodyPr wrap="square" rtlCol="0">
            <a:spAutoFit/>
          </a:bodyPr>
          <a:lstStyle/>
          <a:p>
            <a:r>
              <a:rPr lang="en-US" sz="1200" dirty="0" smtClean="0"/>
              <a:t>Note: Includes all first-time, full-time beginners in fall 2013 who had completed  at least 90 hours by census of fall 2015 and were retained on an IU campus at census of fall 2015. Intended major is as of census of fall 2015.</a:t>
            </a:r>
            <a:endParaRPr lang="en-US" sz="1200" dirty="0"/>
          </a:p>
        </p:txBody>
      </p:sp>
    </p:spTree>
    <p:extLst>
      <p:ext uri="{BB962C8B-B14F-4D97-AF65-F5344CB8AC3E}">
        <p14:creationId xmlns:p14="http://schemas.microsoft.com/office/powerpoint/2010/main" val="38778937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53413" cy="1143000"/>
          </a:xfrm>
        </p:spPr>
        <p:txBody>
          <a:bodyPr/>
          <a:lstStyle/>
          <a:p>
            <a:r>
              <a:rPr lang="en-US" dirty="0" smtClean="0"/>
              <a:t>Some Implications for Practice - What We Can Provide to Facilitate Thriving (Some Thoughts to Guide Discussion)</a:t>
            </a:r>
            <a:endParaRPr lang="en-US" dirty="0"/>
          </a:p>
        </p:txBody>
      </p:sp>
      <p:sp>
        <p:nvSpPr>
          <p:cNvPr id="3" name="Content Placeholder 2"/>
          <p:cNvSpPr>
            <a:spLocks noGrp="1"/>
          </p:cNvSpPr>
          <p:nvPr>
            <p:ph idx="1"/>
          </p:nvPr>
        </p:nvSpPr>
        <p:spPr>
          <a:xfrm>
            <a:off x="381000" y="2209800"/>
            <a:ext cx="8382000" cy="4038600"/>
          </a:xfrm>
        </p:spPr>
        <p:txBody>
          <a:bodyPr/>
          <a:lstStyle/>
          <a:p>
            <a:r>
              <a:rPr lang="en-US" sz="1800" dirty="0" smtClean="0"/>
              <a:t>Support and advising for students struggling to get into competitive majors </a:t>
            </a:r>
          </a:p>
          <a:p>
            <a:r>
              <a:rPr lang="en-US" sz="1800" dirty="0" smtClean="0"/>
              <a:t>Career and Major Planning </a:t>
            </a:r>
          </a:p>
          <a:p>
            <a:r>
              <a:rPr lang="en-US" sz="1800" dirty="0" smtClean="0"/>
              <a:t>Financial Literacy </a:t>
            </a:r>
          </a:p>
          <a:p>
            <a:r>
              <a:rPr lang="en-US" sz="1800" dirty="0" smtClean="0"/>
              <a:t>Peer mentoring and relationship building </a:t>
            </a:r>
          </a:p>
          <a:p>
            <a:r>
              <a:rPr lang="en-US" sz="1800" dirty="0" smtClean="0"/>
              <a:t>Student organizations </a:t>
            </a:r>
          </a:p>
          <a:p>
            <a:r>
              <a:rPr lang="en-US" sz="1800" dirty="0" smtClean="0"/>
              <a:t>Opportunities for building campus community and sense of belonging </a:t>
            </a:r>
          </a:p>
          <a:p>
            <a:r>
              <a:rPr lang="en-US" sz="1800" dirty="0" smtClean="0"/>
              <a:t>Opportunities for increased faculty-student interactions</a:t>
            </a:r>
          </a:p>
          <a:p>
            <a:r>
              <a:rPr lang="en-US" sz="1800" dirty="0" smtClean="0"/>
              <a:t>Help students set motivating goals and generate alternative pathways when face difficulties (academic hope) </a:t>
            </a:r>
          </a:p>
          <a:p>
            <a:r>
              <a:rPr lang="en-US" sz="1800" dirty="0" smtClean="0"/>
              <a:t>Facilitate supportive environment in second year </a:t>
            </a:r>
          </a:p>
          <a:p>
            <a:r>
              <a:rPr lang="en-US" sz="1800" dirty="0" smtClean="0"/>
              <a:t>Opportunities to participate in high impact practices (research, service, study abroad, integrative assignments) </a:t>
            </a:r>
          </a:p>
        </p:txBody>
      </p:sp>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3296494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53413" cy="1143000"/>
          </a:xfrm>
        </p:spPr>
        <p:txBody>
          <a:bodyPr/>
          <a:lstStyle/>
          <a:p>
            <a:r>
              <a:rPr lang="en-US" dirty="0" smtClean="0"/>
              <a:t>Sophomore Challenges </a:t>
            </a:r>
            <a:endParaRPr lang="en-US" dirty="0"/>
          </a:p>
        </p:txBody>
      </p:sp>
      <p:sp>
        <p:nvSpPr>
          <p:cNvPr id="3" name="Content Placeholder 2"/>
          <p:cNvSpPr>
            <a:spLocks noGrp="1"/>
          </p:cNvSpPr>
          <p:nvPr>
            <p:ph idx="1"/>
          </p:nvPr>
        </p:nvSpPr>
        <p:spPr>
          <a:xfrm>
            <a:off x="381000" y="1447800"/>
            <a:ext cx="7948612" cy="4038600"/>
          </a:xfrm>
        </p:spPr>
        <p:txBody>
          <a:bodyPr/>
          <a:lstStyle/>
          <a:p>
            <a:r>
              <a:rPr lang="en-US" sz="2400" dirty="0" smtClean="0">
                <a:solidFill>
                  <a:srgbClr val="231F20"/>
                </a:solidFill>
                <a:latin typeface="OfficinaDisplayITC"/>
              </a:rPr>
              <a:t>Second </a:t>
            </a:r>
            <a:r>
              <a:rPr lang="en-US" sz="2400" dirty="0">
                <a:solidFill>
                  <a:srgbClr val="231F20"/>
                </a:solidFill>
                <a:latin typeface="OfficinaDisplayITC"/>
              </a:rPr>
              <a:t>year of college </a:t>
            </a:r>
            <a:r>
              <a:rPr lang="en-US" sz="2400" dirty="0" smtClean="0">
                <a:solidFill>
                  <a:srgbClr val="231F20"/>
                </a:solidFill>
                <a:latin typeface="OfficinaDisplayITC"/>
              </a:rPr>
              <a:t>critical </a:t>
            </a:r>
            <a:r>
              <a:rPr lang="en-US" sz="2400" dirty="0">
                <a:solidFill>
                  <a:srgbClr val="231F20"/>
                </a:solidFill>
                <a:latin typeface="OfficinaDisplayITC"/>
              </a:rPr>
              <a:t>period of transition, adjustment</a:t>
            </a:r>
            <a:r>
              <a:rPr lang="en-US" sz="2400" dirty="0" smtClean="0">
                <a:solidFill>
                  <a:srgbClr val="231F20"/>
                </a:solidFill>
                <a:latin typeface="OfficinaDisplayITC"/>
              </a:rPr>
              <a:t>, and </a:t>
            </a:r>
            <a:r>
              <a:rPr lang="en-US" sz="2400" dirty="0">
                <a:solidFill>
                  <a:srgbClr val="231F20"/>
                </a:solidFill>
                <a:latin typeface="OfficinaDisplayITC"/>
              </a:rPr>
              <a:t>potential </a:t>
            </a:r>
            <a:r>
              <a:rPr lang="en-US" sz="2400" dirty="0" smtClean="0">
                <a:solidFill>
                  <a:srgbClr val="231F20"/>
                </a:solidFill>
                <a:latin typeface="OfficinaDisplayITC"/>
              </a:rPr>
              <a:t>confusion</a:t>
            </a:r>
          </a:p>
          <a:p>
            <a:r>
              <a:rPr lang="en-US" sz="2400" dirty="0" smtClean="0">
                <a:solidFill>
                  <a:srgbClr val="231F20"/>
                </a:solidFill>
                <a:latin typeface="OfficinaDisplayITC"/>
              </a:rPr>
              <a:t>Potential </a:t>
            </a:r>
            <a:r>
              <a:rPr lang="en-US" sz="2400" dirty="0">
                <a:solidFill>
                  <a:srgbClr val="231F20"/>
                </a:solidFill>
                <a:latin typeface="OfficinaDisplayITC"/>
              </a:rPr>
              <a:t>confusion </a:t>
            </a:r>
            <a:r>
              <a:rPr lang="en-US" sz="2400" dirty="0" smtClean="0">
                <a:solidFill>
                  <a:srgbClr val="231F20"/>
                </a:solidFill>
                <a:latin typeface="OfficinaDisplayITC"/>
              </a:rPr>
              <a:t>as leave “the </a:t>
            </a:r>
            <a:r>
              <a:rPr lang="en-US" sz="2400" dirty="0">
                <a:solidFill>
                  <a:srgbClr val="231F20"/>
                </a:solidFill>
                <a:latin typeface="OfficinaDisplayITC"/>
              </a:rPr>
              <a:t>safety and </a:t>
            </a:r>
            <a:r>
              <a:rPr lang="en-US" sz="2400" dirty="0" smtClean="0">
                <a:solidFill>
                  <a:srgbClr val="231F20"/>
                </a:solidFill>
                <a:latin typeface="OfficinaDisplayITC"/>
              </a:rPr>
              <a:t>security” </a:t>
            </a:r>
            <a:r>
              <a:rPr lang="en-US" sz="2400" dirty="0">
                <a:solidFill>
                  <a:srgbClr val="231F20"/>
                </a:solidFill>
                <a:latin typeface="OfficinaDisplayITC"/>
              </a:rPr>
              <a:t>of </a:t>
            </a:r>
            <a:r>
              <a:rPr lang="en-US" sz="2400" dirty="0" smtClean="0">
                <a:solidFill>
                  <a:srgbClr val="231F20"/>
                </a:solidFill>
                <a:latin typeface="OfficinaDisplayITC"/>
              </a:rPr>
              <a:t>very structured and </a:t>
            </a:r>
            <a:r>
              <a:rPr lang="en-US" sz="2400" dirty="0">
                <a:solidFill>
                  <a:srgbClr val="231F20"/>
                </a:solidFill>
                <a:latin typeface="OfficinaDisplayITC"/>
              </a:rPr>
              <a:t>directed </a:t>
            </a:r>
            <a:r>
              <a:rPr lang="en-US" sz="2400" dirty="0" smtClean="0">
                <a:solidFill>
                  <a:srgbClr val="231F20"/>
                </a:solidFill>
                <a:latin typeface="OfficinaDisplayITC"/>
              </a:rPr>
              <a:t>first-year programs </a:t>
            </a:r>
          </a:p>
          <a:p>
            <a:r>
              <a:rPr lang="en-US" sz="2400" dirty="0"/>
              <a:t>May feel disconnected and overwhelmed with their new </a:t>
            </a:r>
            <a:r>
              <a:rPr lang="en-US" sz="2400" dirty="0" smtClean="0"/>
              <a:t>reality</a:t>
            </a:r>
          </a:p>
          <a:p>
            <a:r>
              <a:rPr lang="en-US" sz="2400" dirty="0">
                <a:solidFill>
                  <a:srgbClr val="231F20"/>
                </a:solidFill>
                <a:latin typeface="OfficinaDisplayITC"/>
              </a:rPr>
              <a:t>Feel increased pressure, especially to declare or commit to a major, and decreased support. </a:t>
            </a:r>
          </a:p>
          <a:p>
            <a:r>
              <a:rPr lang="en-US" sz="2400" dirty="0" smtClean="0"/>
              <a:t>Reduced motivation when taking General Education courses </a:t>
            </a:r>
          </a:p>
          <a:p>
            <a:pPr marL="0" indent="0">
              <a:buNone/>
            </a:pPr>
            <a:r>
              <a:rPr lang="en-US" sz="1100" b="1" dirty="0" smtClean="0"/>
              <a:t>	Sources: 2011 </a:t>
            </a:r>
            <a:r>
              <a:rPr lang="en-US" sz="1100" b="1" dirty="0"/>
              <a:t>Noel-Levitz, Inc. 2011 National Pilot Study/Research Report—The Attitudes of </a:t>
            </a:r>
            <a:r>
              <a:rPr lang="en-US" sz="1100" b="1" dirty="0" smtClean="0"/>
              <a:t>Second-	Year College Students </a:t>
            </a:r>
          </a:p>
          <a:p>
            <a:pPr marL="0" indent="0">
              <a:buNone/>
            </a:pPr>
            <a:r>
              <a:rPr lang="en-US" sz="1100" b="1" dirty="0" smtClean="0"/>
              <a:t>	Schreiner</a:t>
            </a:r>
            <a:r>
              <a:rPr lang="en-US" sz="1100" b="1" dirty="0"/>
              <a:t>, Miller, Pullins, </a:t>
            </a:r>
            <a:r>
              <a:rPr lang="en-US" sz="1100" b="1" dirty="0" smtClean="0"/>
              <a:t>&amp;Seppelt, 2012  </a:t>
            </a:r>
            <a:endParaRPr lang="en-US" sz="1100" b="1" dirty="0"/>
          </a:p>
          <a:p>
            <a:endParaRPr lang="en-US" sz="1100" dirty="0"/>
          </a:p>
          <a:p>
            <a:endParaRPr lang="en-US" sz="1100" dirty="0" smtClean="0"/>
          </a:p>
          <a:p>
            <a:endParaRPr lang="en-US" sz="1100" dirty="0"/>
          </a:p>
        </p:txBody>
      </p:sp>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1932864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Sophomore Needs </a:t>
            </a:r>
            <a:endParaRPr lang="en-US" dirty="0"/>
          </a:p>
        </p:txBody>
      </p:sp>
      <p:sp>
        <p:nvSpPr>
          <p:cNvPr id="3" name="Content Placeholder 2"/>
          <p:cNvSpPr>
            <a:spLocks noGrp="1"/>
          </p:cNvSpPr>
          <p:nvPr>
            <p:ph idx="1"/>
          </p:nvPr>
        </p:nvSpPr>
        <p:spPr/>
        <p:txBody>
          <a:bodyPr/>
          <a:lstStyle/>
          <a:p>
            <a:r>
              <a:rPr lang="en-US" dirty="0" smtClean="0">
                <a:solidFill>
                  <a:srgbClr val="231F20"/>
                </a:solidFill>
                <a:latin typeface="OfficinaDisplayITC"/>
              </a:rPr>
              <a:t>Meaning </a:t>
            </a:r>
            <a:r>
              <a:rPr lang="en-US" dirty="0">
                <a:solidFill>
                  <a:srgbClr val="231F20"/>
                </a:solidFill>
                <a:latin typeface="OfficinaDisplayITC"/>
              </a:rPr>
              <a:t>in the selection of a </a:t>
            </a:r>
            <a:r>
              <a:rPr lang="en-US" dirty="0" smtClean="0">
                <a:solidFill>
                  <a:srgbClr val="231F20"/>
                </a:solidFill>
                <a:latin typeface="OfficinaDisplayITC"/>
              </a:rPr>
              <a:t>major </a:t>
            </a:r>
          </a:p>
          <a:p>
            <a:r>
              <a:rPr lang="en-US" dirty="0" smtClean="0">
                <a:solidFill>
                  <a:srgbClr val="231F20"/>
                </a:solidFill>
                <a:latin typeface="OfficinaDisplayITC"/>
              </a:rPr>
              <a:t>New friendships </a:t>
            </a:r>
          </a:p>
          <a:p>
            <a:r>
              <a:rPr lang="en-US" dirty="0" smtClean="0">
                <a:solidFill>
                  <a:srgbClr val="231F20"/>
                </a:solidFill>
                <a:latin typeface="OfficinaDisplayITC"/>
              </a:rPr>
              <a:t>A </a:t>
            </a:r>
            <a:r>
              <a:rPr lang="en-US" dirty="0">
                <a:solidFill>
                  <a:srgbClr val="231F20"/>
                </a:solidFill>
                <a:latin typeface="OfficinaDisplayITC"/>
              </a:rPr>
              <a:t>career of </a:t>
            </a:r>
            <a:r>
              <a:rPr lang="en-US" dirty="0" smtClean="0">
                <a:solidFill>
                  <a:srgbClr val="231F20"/>
                </a:solidFill>
                <a:latin typeface="OfficinaDisplayITC"/>
              </a:rPr>
              <a:t>interest </a:t>
            </a:r>
          </a:p>
          <a:p>
            <a:r>
              <a:rPr lang="en-US" dirty="0" smtClean="0">
                <a:solidFill>
                  <a:srgbClr val="231F20"/>
                </a:solidFill>
                <a:latin typeface="OfficinaDisplayITC"/>
              </a:rPr>
              <a:t>Financial solutions </a:t>
            </a:r>
            <a:r>
              <a:rPr lang="en-US" dirty="0">
                <a:solidFill>
                  <a:srgbClr val="231F20"/>
                </a:solidFill>
                <a:latin typeface="OfficinaDisplayITC"/>
              </a:rPr>
              <a:t>for their educational and living expenses and </a:t>
            </a:r>
            <a:r>
              <a:rPr lang="en-US" dirty="0" smtClean="0">
                <a:solidFill>
                  <a:srgbClr val="231F20"/>
                </a:solidFill>
                <a:latin typeface="OfficinaDisplayITC"/>
              </a:rPr>
              <a:t>debt. </a:t>
            </a:r>
            <a:endParaRPr lang="en-US" dirty="0"/>
          </a:p>
          <a:p>
            <a:endParaRPr lang="en-US" sz="1100" dirty="0" smtClean="0"/>
          </a:p>
          <a:p>
            <a:endParaRPr lang="en-US" sz="1100" dirty="0"/>
          </a:p>
          <a:p>
            <a:endParaRPr lang="en-US" sz="1100" dirty="0" smtClean="0"/>
          </a:p>
          <a:p>
            <a:endParaRPr lang="en-US" sz="1100" dirty="0"/>
          </a:p>
          <a:p>
            <a:pPr marL="0" indent="0">
              <a:buNone/>
            </a:pPr>
            <a:r>
              <a:rPr lang="en-US" sz="1100" b="1" dirty="0" smtClean="0"/>
              <a:t>2011 </a:t>
            </a:r>
            <a:r>
              <a:rPr lang="en-US" sz="1100" b="1" dirty="0"/>
              <a:t>Noel-Levitz, Inc. • 2011 National Pilot Study/Research Report—The Attitudes of Second-Year College Students</a:t>
            </a:r>
          </a:p>
        </p:txBody>
      </p:sp>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5466799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Interventions for Second Year Student Success and Thriving May Focus On… </a:t>
            </a:r>
            <a:endParaRPr lang="en-US" dirty="0"/>
          </a:p>
        </p:txBody>
      </p:sp>
      <p:sp>
        <p:nvSpPr>
          <p:cNvPr id="3" name="Content Placeholder 2"/>
          <p:cNvSpPr>
            <a:spLocks noGrp="1"/>
          </p:cNvSpPr>
          <p:nvPr>
            <p:ph idx="1"/>
          </p:nvPr>
        </p:nvSpPr>
        <p:spPr/>
        <p:txBody>
          <a:bodyPr/>
          <a:lstStyle/>
          <a:p>
            <a:r>
              <a:rPr lang="en-US" dirty="0" smtClean="0">
                <a:solidFill>
                  <a:srgbClr val="231F20"/>
                </a:solidFill>
                <a:latin typeface="OfficinaDisplayITC"/>
              </a:rPr>
              <a:t>Academic concerns </a:t>
            </a:r>
            <a:endParaRPr lang="en-US" dirty="0">
              <a:solidFill>
                <a:srgbClr val="231F20"/>
              </a:solidFill>
              <a:latin typeface="OfficinaDisplayITC"/>
            </a:endParaRPr>
          </a:p>
          <a:p>
            <a:r>
              <a:rPr lang="en-US" dirty="0" smtClean="0">
                <a:solidFill>
                  <a:srgbClr val="231F20"/>
                </a:solidFill>
                <a:latin typeface="OfficinaDisplayITC"/>
              </a:rPr>
              <a:t>Leadership </a:t>
            </a:r>
            <a:endParaRPr lang="en-US" dirty="0">
              <a:solidFill>
                <a:srgbClr val="231F20"/>
              </a:solidFill>
              <a:latin typeface="OfficinaDisplayITC"/>
            </a:endParaRPr>
          </a:p>
          <a:p>
            <a:r>
              <a:rPr lang="en-US" dirty="0">
                <a:solidFill>
                  <a:srgbClr val="231F20"/>
                </a:solidFill>
                <a:latin typeface="OfficinaDisplayITC"/>
              </a:rPr>
              <a:t>Majors and careers</a:t>
            </a:r>
          </a:p>
          <a:p>
            <a:r>
              <a:rPr lang="en-US" dirty="0">
                <a:solidFill>
                  <a:srgbClr val="231F20"/>
                </a:solidFill>
                <a:latin typeface="OfficinaDisplayITC"/>
              </a:rPr>
              <a:t>Community </a:t>
            </a:r>
            <a:r>
              <a:rPr lang="en-US" dirty="0" smtClean="0">
                <a:solidFill>
                  <a:srgbClr val="231F20"/>
                </a:solidFill>
                <a:latin typeface="OfficinaDisplayITC"/>
              </a:rPr>
              <a:t>service </a:t>
            </a:r>
          </a:p>
          <a:p>
            <a:r>
              <a:rPr lang="en-US" dirty="0" smtClean="0">
                <a:solidFill>
                  <a:srgbClr val="231F20"/>
                </a:solidFill>
                <a:latin typeface="OfficinaDisplayITC"/>
              </a:rPr>
              <a:t>Improved faculty-student interactions </a:t>
            </a:r>
            <a:endParaRPr lang="en-US" dirty="0">
              <a:solidFill>
                <a:srgbClr val="231F20"/>
              </a:solidFill>
              <a:latin typeface="OfficinaDisplayITC"/>
            </a:endParaRPr>
          </a:p>
          <a:p>
            <a:r>
              <a:rPr lang="en-US" dirty="0">
                <a:solidFill>
                  <a:srgbClr val="231F20"/>
                </a:solidFill>
                <a:latin typeface="OfficinaDisplayITC"/>
              </a:rPr>
              <a:t>Finances and financial literacy </a:t>
            </a:r>
          </a:p>
          <a:p>
            <a:r>
              <a:rPr lang="en-US" dirty="0">
                <a:solidFill>
                  <a:srgbClr val="231F20"/>
                </a:solidFill>
                <a:latin typeface="OfficinaDisplayITC"/>
              </a:rPr>
              <a:t>Social and personal </a:t>
            </a:r>
            <a:r>
              <a:rPr lang="en-US" dirty="0" smtClean="0">
                <a:solidFill>
                  <a:srgbClr val="231F20"/>
                </a:solidFill>
                <a:latin typeface="OfficinaDisplayITC"/>
              </a:rPr>
              <a:t>relationships</a:t>
            </a:r>
            <a:endParaRPr lang="en-US" sz="1100" dirty="0" smtClean="0"/>
          </a:p>
          <a:p>
            <a:endParaRPr lang="en-US" sz="1100" dirty="0"/>
          </a:p>
          <a:p>
            <a:pPr marL="0" indent="0">
              <a:buNone/>
            </a:pPr>
            <a:r>
              <a:rPr lang="en-US" sz="1100" b="1" dirty="0" smtClean="0"/>
              <a:t>2011 </a:t>
            </a:r>
            <a:r>
              <a:rPr lang="en-US" sz="1100" b="1" dirty="0"/>
              <a:t>Noel-Levitz, Inc. • 2011 National Pilot Study/Research Report—The Attitudes of Second-Year College Students</a:t>
            </a:r>
          </a:p>
        </p:txBody>
      </p:sp>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546679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9144000" cy="1143000"/>
          </a:xfrm>
        </p:spPr>
        <p:txBody>
          <a:bodyPr/>
          <a:lstStyle/>
          <a:p>
            <a:r>
              <a:rPr lang="en-US" dirty="0" smtClean="0"/>
              <a:t>Financial Concerns Can be Overwhelming! </a:t>
            </a:r>
            <a:endParaRPr lang="en-US" dirty="0"/>
          </a:p>
        </p:txBody>
      </p:sp>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smtClean="0"/>
              <a:t>CRG Sophomores</a:t>
            </a:r>
            <a:endParaRPr lang="en-US" sz="1400" i="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703942"/>
            <a:ext cx="3505200" cy="4392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53308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Thriving Sophomores </a:t>
            </a:r>
            <a:endParaRPr lang="en-US" dirty="0"/>
          </a:p>
        </p:txBody>
      </p:sp>
      <p:sp>
        <p:nvSpPr>
          <p:cNvPr id="3" name="Content Placeholder 2"/>
          <p:cNvSpPr>
            <a:spLocks noGrp="1"/>
          </p:cNvSpPr>
          <p:nvPr>
            <p:ph idx="1"/>
          </p:nvPr>
        </p:nvSpPr>
        <p:spPr/>
        <p:txBody>
          <a:bodyPr/>
          <a:lstStyle/>
          <a:p>
            <a:r>
              <a:rPr lang="en-US" dirty="0" smtClean="0"/>
              <a:t>High sense of community on campus</a:t>
            </a:r>
          </a:p>
          <a:p>
            <a:r>
              <a:rPr lang="en-US" dirty="0" smtClean="0"/>
              <a:t>Positive interactions with faculty members</a:t>
            </a:r>
          </a:p>
          <a:p>
            <a:r>
              <a:rPr lang="en-US" dirty="0" smtClean="0"/>
              <a:t>Being certain or confident about one’s major</a:t>
            </a:r>
          </a:p>
          <a:p>
            <a:r>
              <a:rPr lang="en-US" dirty="0" smtClean="0"/>
              <a:t>Not overwhelmed by college debt</a:t>
            </a:r>
          </a:p>
          <a:p>
            <a:r>
              <a:rPr lang="en-US" dirty="0" smtClean="0"/>
              <a:t>High levels of effort and motivation </a:t>
            </a:r>
          </a:p>
          <a:p>
            <a:r>
              <a:rPr lang="en-US" dirty="0" smtClean="0"/>
              <a:t>Being a transfer student</a:t>
            </a:r>
          </a:p>
          <a:p>
            <a:pPr marL="0" indent="0">
              <a:buNone/>
            </a:pPr>
            <a:r>
              <a:rPr lang="de-DE" dirty="0" smtClean="0"/>
              <a:t>		</a:t>
            </a:r>
            <a:r>
              <a:rPr lang="de-DE" sz="2000" dirty="0" smtClean="0"/>
              <a:t>Schreiner</a:t>
            </a:r>
            <a:r>
              <a:rPr lang="de-DE" sz="2000" dirty="0"/>
              <a:t>, Miller, Pullins, </a:t>
            </a:r>
            <a:r>
              <a:rPr lang="de-DE" sz="2000" dirty="0" smtClean="0"/>
              <a:t>&amp; Seppelt</a:t>
            </a:r>
            <a:r>
              <a:rPr lang="de-DE" sz="2000" dirty="0"/>
              <a:t>, </a:t>
            </a:r>
            <a:r>
              <a:rPr lang="de-DE" sz="2000" dirty="0" smtClean="0"/>
              <a:t>2012 </a:t>
            </a:r>
            <a:endParaRPr lang="en-US" sz="2000" dirty="0"/>
          </a:p>
        </p:txBody>
      </p:sp>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spTree>
    <p:extLst>
      <p:ext uri="{BB962C8B-B14F-4D97-AF65-F5344CB8AC3E}">
        <p14:creationId xmlns:p14="http://schemas.microsoft.com/office/powerpoint/2010/main" val="2893530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253413" cy="1143000"/>
          </a:xfrm>
        </p:spPr>
        <p:txBody>
          <a:bodyPr/>
          <a:lstStyle/>
          <a:p>
            <a:r>
              <a:rPr lang="en-US" dirty="0"/>
              <a:t>Indianapolis Only </a:t>
            </a:r>
            <a:r>
              <a:rPr lang="en-US" dirty="0" smtClean="0"/>
              <a:t>FT, FT </a:t>
            </a:r>
            <a:r>
              <a:rPr lang="en-US" dirty="0"/>
              <a:t>Cohort Retention and Graduation </a:t>
            </a:r>
            <a:r>
              <a:rPr lang="en-US" dirty="0" smtClean="0"/>
              <a:t>Rates </a:t>
            </a:r>
            <a:r>
              <a:rPr lang="en-US" dirty="0"/>
              <a:t>(</a:t>
            </a:r>
            <a:r>
              <a:rPr lang="en-US" dirty="0" smtClean="0"/>
              <a:t>Bachelor, </a:t>
            </a:r>
            <a:r>
              <a:rPr lang="en-US" dirty="0"/>
              <a:t>Associate, and Certificate)</a:t>
            </a:r>
          </a:p>
        </p:txBody>
      </p:sp>
      <p:sp>
        <p:nvSpPr>
          <p:cNvPr id="4" name="Date Placeholder 3"/>
          <p:cNvSpPr>
            <a:spLocks noGrp="1"/>
          </p:cNvSpPr>
          <p:nvPr>
            <p:ph type="dt" sz="half" idx="10"/>
          </p:nvPr>
        </p:nvSpPr>
        <p:spPr/>
        <p:txBody>
          <a:bodyPr/>
          <a:lstStyle/>
          <a:p>
            <a:pPr>
              <a:defRPr/>
            </a:pPr>
            <a:r>
              <a:rPr lang="en-US" dirty="0"/>
              <a:t>December 14, 2015</a:t>
            </a:r>
          </a:p>
        </p:txBody>
      </p:sp>
      <p:sp>
        <p:nvSpPr>
          <p:cNvPr id="5" name="Footer Placeholder 4"/>
          <p:cNvSpPr>
            <a:spLocks noGrp="1"/>
          </p:cNvSpPr>
          <p:nvPr>
            <p:ph type="ftr" sz="quarter" idx="11"/>
          </p:nvPr>
        </p:nvSpPr>
        <p:spPr/>
        <p:txBody>
          <a:bodyPr/>
          <a:lstStyle/>
          <a:p>
            <a:pPr>
              <a:defRPr/>
            </a:pPr>
            <a:r>
              <a:rPr lang="en-US" dirty="0" smtClean="0"/>
              <a:t>CRG Sophomores</a:t>
            </a:r>
            <a:endParaRPr lang="en-US" sz="1400" i="1"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961494143"/>
              </p:ext>
            </p:extLst>
          </p:nvPr>
        </p:nvGraphicFramePr>
        <p:xfrm>
          <a:off x="381000" y="2057400"/>
          <a:ext cx="7948613" cy="4038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38514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IUPUI_universal">
  <a:themeElements>
    <a:clrScheme name="IUPUI_universal 1">
      <a:dk1>
        <a:srgbClr val="000000"/>
      </a:dk1>
      <a:lt1>
        <a:srgbClr val="FFFFFF"/>
      </a:lt1>
      <a:dk2>
        <a:srgbClr val="F8F3D2"/>
      </a:dk2>
      <a:lt2>
        <a:srgbClr val="B0B2B4"/>
      </a:lt2>
      <a:accent1>
        <a:srgbClr val="7D110C"/>
      </a:accent1>
      <a:accent2>
        <a:srgbClr val="AF906A"/>
      </a:accent2>
      <a:accent3>
        <a:srgbClr val="FFFFFF"/>
      </a:accent3>
      <a:accent4>
        <a:srgbClr val="000000"/>
      </a:accent4>
      <a:accent5>
        <a:srgbClr val="BFAAAA"/>
      </a:accent5>
      <a:accent6>
        <a:srgbClr val="9E825F"/>
      </a:accent6>
      <a:hlink>
        <a:srgbClr val="7D110C"/>
      </a:hlink>
      <a:folHlink>
        <a:srgbClr val="6D6E70"/>
      </a:folHlink>
    </a:clrScheme>
    <a:fontScheme name="IUPUI_universal">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IUPUI_universal 1">
        <a:dk1>
          <a:srgbClr val="000000"/>
        </a:dk1>
        <a:lt1>
          <a:srgbClr val="FFFFFF"/>
        </a:lt1>
        <a:dk2>
          <a:srgbClr val="F8F3D2"/>
        </a:dk2>
        <a:lt2>
          <a:srgbClr val="B0B2B4"/>
        </a:lt2>
        <a:accent1>
          <a:srgbClr val="7D110C"/>
        </a:accent1>
        <a:accent2>
          <a:srgbClr val="AF906A"/>
        </a:accent2>
        <a:accent3>
          <a:srgbClr val="FFFFFF"/>
        </a:accent3>
        <a:accent4>
          <a:srgbClr val="000000"/>
        </a:accent4>
        <a:accent5>
          <a:srgbClr val="BFAAAA"/>
        </a:accent5>
        <a:accent6>
          <a:srgbClr val="9E825F"/>
        </a:accent6>
        <a:hlink>
          <a:srgbClr val="7D110C"/>
        </a:hlink>
        <a:folHlink>
          <a:srgbClr val="6D6E7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HAL:New Media:Projects:visual identity updates:PPT_IUPUI_visual_id:IUPUI_universal.pot</Template>
  <TotalTime>2031</TotalTime>
  <Words>2088</Words>
  <Application>Microsoft Office PowerPoint</Application>
  <PresentationFormat>On-screen Show (4:3)</PresentationFormat>
  <Paragraphs>514</Paragraphs>
  <Slides>34</Slides>
  <Notes>33</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IUPUI_universal</vt:lpstr>
      <vt:lpstr>Understanding Sophomores</vt:lpstr>
      <vt:lpstr>Presentation Overview  </vt:lpstr>
      <vt:lpstr>Why Focus on Sophomores? </vt:lpstr>
      <vt:lpstr>Sophomore Challenges </vt:lpstr>
      <vt:lpstr>Sophomore Needs </vt:lpstr>
      <vt:lpstr>Interventions for Second Year Student Success and Thriving May Focus On… </vt:lpstr>
      <vt:lpstr>Financial Concerns Can be Overwhelming! </vt:lpstr>
      <vt:lpstr>Thriving Sophomores </vt:lpstr>
      <vt:lpstr>Indianapolis Only FT, FT Cohort Retention and Graduation Rates (Bachelor, Associate, and Certificate)</vt:lpstr>
      <vt:lpstr>Fall 2009 FT, FT Indianapolis Only </vt:lpstr>
      <vt:lpstr>Fall 2010 FT, FT Indianapolis Only </vt:lpstr>
      <vt:lpstr>Fall 2011 FT, FT Indianapolis Only </vt:lpstr>
      <vt:lpstr>Fall 2012 FT, FT Indianapolis Only </vt:lpstr>
      <vt:lpstr>Fall 2013 FT, FT Indianapolis Only </vt:lpstr>
      <vt:lpstr>Definitions of Class Standing </vt:lpstr>
      <vt:lpstr>Current Sophomores at IUPUI Fall 2015 </vt:lpstr>
      <vt:lpstr>Current Sophomores at IUPUI Fall 2015 Highlights  </vt:lpstr>
      <vt:lpstr>Current Sophomores at IUPUI Fall 2015 School of Major   </vt:lpstr>
      <vt:lpstr>Some Facts About Most Recent Cohort (FT, FT 2014 Indianapolis Only N=3450)  </vt:lpstr>
      <vt:lpstr>Students Who Attained Sophomore and Not Retained </vt:lpstr>
      <vt:lpstr>Understanding Transitions: Most Recent IUPUI Indianapolis Only Cohort</vt:lpstr>
      <vt:lpstr>Most Recent Students Who Attained Sophomore or Junior Status by End of First Year</vt:lpstr>
      <vt:lpstr>Comparing Students Attained Sophomore or Junior Status to Those Who Did Not By End of First Year </vt:lpstr>
      <vt:lpstr>Comparing Students Attained Sophomore Status to Those Who Did Not By End of First Year </vt:lpstr>
      <vt:lpstr>Commitments, Attitudes, and Academic Hope  </vt:lpstr>
      <vt:lpstr>Intended Major School of Students Not Attaining Sophomore Status  (N = 1322)</vt:lpstr>
      <vt:lpstr>Intended Majors of Students Not Attaining Sophomore Status (N = 1334)</vt:lpstr>
      <vt:lpstr>Predictors of Successful Completion of “Sophomore Year”   (Thriving)</vt:lpstr>
      <vt:lpstr>Risk Factors Associated with Not Completing Sophomore Year</vt:lpstr>
      <vt:lpstr>Planned Time Commitments  (Expects to spend 20 or more hours per week)</vt:lpstr>
      <vt:lpstr>Intended Major School of Fall 2013 FTFT Beginners Not Completing Sophomore Year (N = 1842)</vt:lpstr>
      <vt:lpstr>Intended Majors of Students Not Completing Sophomore Year  (N = 1842)</vt:lpstr>
      <vt:lpstr>Where Are They Now? Top Schools Successful Completers of Sophomore Year  (N= 1255)</vt:lpstr>
      <vt:lpstr>Some Implications for Practice - What We Can Provide to Facilitate Thriving (Some Thoughts to Guide Discussion)</vt:lpstr>
    </vt:vector>
  </TitlesOfParts>
  <Company>Office of Creative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Office of Creative Services</dc:creator>
  <cp:lastModifiedBy>Childress, Janice Elaine</cp:lastModifiedBy>
  <cp:revision>127</cp:revision>
  <cp:lastPrinted>2012-10-05T02:20:18Z</cp:lastPrinted>
  <dcterms:created xsi:type="dcterms:W3CDTF">2007-07-03T18:29:46Z</dcterms:created>
  <dcterms:modified xsi:type="dcterms:W3CDTF">2015-12-15T21:08:43Z</dcterms:modified>
</cp:coreProperties>
</file>